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40" r:id="rId2"/>
    <p:sldId id="341" r:id="rId3"/>
    <p:sldId id="321" r:id="rId4"/>
    <p:sldId id="324" r:id="rId5"/>
    <p:sldId id="266" r:id="rId6"/>
    <p:sldId id="267" r:id="rId7"/>
    <p:sldId id="268" r:id="rId8"/>
    <p:sldId id="397" r:id="rId9"/>
    <p:sldId id="398" r:id="rId10"/>
    <p:sldId id="401" r:id="rId11"/>
    <p:sldId id="355" r:id="rId12"/>
    <p:sldId id="396" r:id="rId13"/>
    <p:sldId id="378" r:id="rId14"/>
    <p:sldId id="365" r:id="rId15"/>
    <p:sldId id="366" r:id="rId16"/>
    <p:sldId id="403" r:id="rId17"/>
    <p:sldId id="402" r:id="rId18"/>
    <p:sldId id="358" r:id="rId19"/>
    <p:sldId id="359" r:id="rId20"/>
    <p:sldId id="360" r:id="rId21"/>
    <p:sldId id="369" r:id="rId22"/>
    <p:sldId id="363" r:id="rId23"/>
    <p:sldId id="372" r:id="rId24"/>
    <p:sldId id="364" r:id="rId25"/>
    <p:sldId id="376" r:id="rId26"/>
    <p:sldId id="277" r:id="rId27"/>
    <p:sldId id="279" r:id="rId28"/>
    <p:sldId id="381" r:id="rId29"/>
    <p:sldId id="280" r:id="rId30"/>
    <p:sldId id="301" r:id="rId31"/>
    <p:sldId id="302" r:id="rId32"/>
    <p:sldId id="380" r:id="rId33"/>
    <p:sldId id="306" r:id="rId34"/>
    <p:sldId id="379" r:id="rId35"/>
    <p:sldId id="384" r:id="rId36"/>
    <p:sldId id="400" r:id="rId37"/>
    <p:sldId id="399" r:id="rId38"/>
    <p:sldId id="390" r:id="rId39"/>
    <p:sldId id="393" r:id="rId40"/>
    <p:sldId id="391" r:id="rId41"/>
    <p:sldId id="392" r:id="rId42"/>
    <p:sldId id="377" r:id="rId43"/>
    <p:sldId id="383" r:id="rId44"/>
    <p:sldId id="329" r:id="rId45"/>
    <p:sldId id="330" r:id="rId46"/>
    <p:sldId id="331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450CB07-A296-40B4-930A-9FFA6CD67525}">
          <p14:sldIdLst>
            <p14:sldId id="340"/>
            <p14:sldId id="341"/>
            <p14:sldId id="321"/>
            <p14:sldId id="324"/>
            <p14:sldId id="266"/>
            <p14:sldId id="267"/>
            <p14:sldId id="268"/>
            <p14:sldId id="397"/>
            <p14:sldId id="398"/>
            <p14:sldId id="401"/>
            <p14:sldId id="355"/>
            <p14:sldId id="396"/>
            <p14:sldId id="378"/>
            <p14:sldId id="365"/>
            <p14:sldId id="366"/>
            <p14:sldId id="403"/>
            <p14:sldId id="402"/>
            <p14:sldId id="358"/>
            <p14:sldId id="359"/>
            <p14:sldId id="360"/>
            <p14:sldId id="369"/>
            <p14:sldId id="363"/>
            <p14:sldId id="372"/>
            <p14:sldId id="364"/>
            <p14:sldId id="376"/>
            <p14:sldId id="277"/>
            <p14:sldId id="279"/>
            <p14:sldId id="381"/>
            <p14:sldId id="280"/>
            <p14:sldId id="301"/>
            <p14:sldId id="302"/>
            <p14:sldId id="380"/>
            <p14:sldId id="306"/>
            <p14:sldId id="379"/>
            <p14:sldId id="384"/>
            <p14:sldId id="400"/>
            <p14:sldId id="399"/>
            <p14:sldId id="390"/>
            <p14:sldId id="393"/>
            <p14:sldId id="391"/>
            <p14:sldId id="392"/>
            <p14:sldId id="377"/>
            <p14:sldId id="383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0B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6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20CA-1494-428F-BBDB-F050B642D66A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96C88-9853-4CDD-916B-A7CFE15FD5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4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634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5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2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96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44C4-F0D9-4508-854F-B4976D08E825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63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6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3.png"/><Relationship Id="rId5" Type="http://schemas.openxmlformats.org/officeDocument/2006/relationships/image" Target="../media/image20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5" Type="http://schemas.openxmlformats.org/officeDocument/2006/relationships/image" Target="../media/image22.png"/><Relationship Id="rId10" Type="http://schemas.openxmlformats.org/officeDocument/2006/relationships/image" Target="../media/image58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5.png"/><Relationship Id="rId7" Type="http://schemas.openxmlformats.org/officeDocument/2006/relationships/image" Target="../media/image61.JP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65.JPG"/><Relationship Id="rId5" Type="http://schemas.openxmlformats.org/officeDocument/2006/relationships/image" Target="../media/image21.png"/><Relationship Id="rId10" Type="http://schemas.openxmlformats.org/officeDocument/2006/relationships/image" Target="../media/image64.JPG"/><Relationship Id="rId4" Type="http://schemas.openxmlformats.org/officeDocument/2006/relationships/image" Target="../media/image2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openxmlformats.org/officeDocument/2006/relationships/image" Target="../media/image69.png"/><Relationship Id="rId4" Type="http://schemas.openxmlformats.org/officeDocument/2006/relationships/image" Target="../media/image28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4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2.png"/><Relationship Id="rId5" Type="http://schemas.openxmlformats.org/officeDocument/2006/relationships/image" Target="../media/image29.png"/><Relationship Id="rId10" Type="http://schemas.openxmlformats.org/officeDocument/2006/relationships/image" Target="../media/image71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Relationship Id="rId1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90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sp>
        <p:nvSpPr>
          <p:cNvPr id="6" name="Object 5"/>
          <p:cNvSpPr txBox="1"/>
          <p:nvPr/>
        </p:nvSpPr>
        <p:spPr>
          <a:xfrm>
            <a:off x="5105400" y="2926274"/>
            <a:ext cx="11934949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0" b="1" spc="-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FUTURE</a:t>
            </a:r>
            <a:endParaRPr lang="en-US" sz="20000" b="1" spc="-300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0421290" y="5318644"/>
            <a:ext cx="6723710" cy="3093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9500" b="1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TECH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8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4542681" y="2781300"/>
            <a:ext cx="3591960" cy="3557118"/>
            <a:chOff x="4512898" y="2768812"/>
            <a:chExt cx="3591960" cy="3557118"/>
          </a:xfrm>
        </p:grpSpPr>
        <p:pic>
          <p:nvPicPr>
            <p:cNvPr id="15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7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sp>
        <p:nvSpPr>
          <p:cNvPr id="18" name="Object 22"/>
          <p:cNvSpPr txBox="1"/>
          <p:nvPr/>
        </p:nvSpPr>
        <p:spPr>
          <a:xfrm>
            <a:off x="13411200" y="1668608"/>
            <a:ext cx="3629149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Team </a:t>
            </a:r>
            <a:r>
              <a:rPr lang="en-US" sz="3100" kern="0" spc="-200" dirty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</a:t>
            </a:r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issplay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23"/>
          <p:cNvSpPr txBox="1"/>
          <p:nvPr/>
        </p:nvSpPr>
        <p:spPr>
          <a:xfrm>
            <a:off x="1872067" y="7946776"/>
            <a:ext cx="1164383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주제: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0" name="그룹 1007"/>
          <p:cNvGrpSpPr/>
          <p:nvPr/>
        </p:nvGrpSpPr>
        <p:grpSpPr>
          <a:xfrm>
            <a:off x="2294305" y="1033527"/>
            <a:ext cx="4258895" cy="4258895"/>
            <a:chOff x="2277516" y="1033527"/>
            <a:chExt cx="4258895" cy="4258895"/>
          </a:xfrm>
        </p:grpSpPr>
        <p:pic>
          <p:nvPicPr>
            <p:cNvPr id="21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sp>
        <p:nvSpPr>
          <p:cNvPr id="22" name="Object 27"/>
          <p:cNvSpPr txBox="1"/>
          <p:nvPr/>
        </p:nvSpPr>
        <p:spPr>
          <a:xfrm>
            <a:off x="1872067" y="8956457"/>
            <a:ext cx="1164383" cy="625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5 Medium" pitchFamily="34" charset="0"/>
                <a:cs typeface="S-Core Dream 5 Medium" pitchFamily="34" charset="0"/>
              </a:rPr>
              <a:t>이름:</a:t>
            </a:r>
            <a:endParaRPr lang="en-US" dirty="0"/>
          </a:p>
        </p:txBody>
      </p:sp>
      <p:sp>
        <p:nvSpPr>
          <p:cNvPr id="23" name="Object 28"/>
          <p:cNvSpPr txBox="1"/>
          <p:nvPr/>
        </p:nvSpPr>
        <p:spPr>
          <a:xfrm>
            <a:off x="2696062" y="9046033"/>
            <a:ext cx="576213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배기표, 서영석, 이종협, 천수빈, 황규민, 최수아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4" name="Object 29"/>
          <p:cNvSpPr txBox="1"/>
          <p:nvPr/>
        </p:nvSpPr>
        <p:spPr>
          <a:xfrm>
            <a:off x="2736682" y="7966590"/>
            <a:ext cx="360197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디스플레이 불량품 감지하는 </a:t>
            </a:r>
          </a:p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센서에 대한 데이터 로그 분석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13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/>
          <p:nvPr/>
        </p:nvSpPr>
        <p:spPr>
          <a:xfrm>
            <a:off x="1482754" y="689083"/>
            <a:ext cx="398359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kumimoji="0" lang="ko-KR" altLang="en-US" sz="5000" b="1" i="0" u="none" strike="noStrike" kern="0" cap="none" spc="-300" normalizeH="0" baseline="0" noProof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32022" y="3373246"/>
            <a:ext cx="31242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+mn-ea"/>
                <a:cs typeface="함초롬돋움" panose="020B0604000101010101" pitchFamily="50" charset="-127"/>
              </a:rPr>
              <a:t>UCI SECOM Dataset </a:t>
            </a:r>
          </a:p>
          <a:p>
            <a:pPr algn="ctr"/>
            <a:r>
              <a:rPr lang="en-US" altLang="ko-KR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1567 rows × 592 columns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764506" y="3906646"/>
            <a:ext cx="762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618748" y="3373246"/>
            <a:ext cx="31242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Time Column </a:t>
            </a:r>
            <a:r>
              <a:rPr lang="ko-KR" altLang="en-US" sz="22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제거</a:t>
            </a:r>
            <a:endParaRPr lang="en-US" altLang="ko-KR" sz="2200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en-US" altLang="ko-KR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1567 rows × </a:t>
            </a:r>
            <a:r>
              <a:rPr lang="en-US" altLang="ko-KR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591 columns</a:t>
            </a:r>
            <a:endParaRPr lang="en-US" altLang="ko-KR" sz="15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705474" y="3387677"/>
            <a:ext cx="31242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무의미한</a:t>
            </a:r>
            <a:r>
              <a:rPr lang="en-US" altLang="ko-KR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Columns </a:t>
            </a:r>
            <a:r>
              <a:rPr lang="ko-KR" altLang="en-US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제거</a:t>
            </a:r>
            <a:endParaRPr lang="en-US" altLang="ko-KR" sz="2000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en-US" altLang="ko-KR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ko-KR" altLang="en-US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표준편차</a:t>
            </a:r>
            <a:r>
              <a:rPr lang="en-US" altLang="ko-KR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ko-KR" altLang="en-US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분산 기준</a:t>
            </a:r>
            <a:r>
              <a:rPr lang="en-US" altLang="ko-KR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algn="ctr"/>
            <a:r>
              <a:rPr lang="en-US" altLang="ko-KR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1567 rows × 437 columns</a:t>
            </a:r>
            <a:endParaRPr lang="en-US" altLang="ko-KR" sz="15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8843211" y="3906646"/>
            <a:ext cx="762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792200" y="3387677"/>
            <a:ext cx="31242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무의미한</a:t>
            </a:r>
            <a:r>
              <a:rPr lang="en-US" altLang="ko-KR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Columns </a:t>
            </a:r>
            <a:r>
              <a:rPr lang="ko-KR" altLang="en-US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제거</a:t>
            </a:r>
            <a:endParaRPr lang="en-US" altLang="ko-KR" sz="2000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en-US" altLang="ko-KR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ko-KR" altLang="en-US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상관계수 기준</a:t>
            </a:r>
            <a:r>
              <a:rPr lang="en-US" altLang="ko-KR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algn="ctr"/>
            <a:r>
              <a:rPr lang="en-US" altLang="ko-KR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1567 rows × 398 columns</a:t>
            </a:r>
            <a:endParaRPr lang="en-US" altLang="ko-KR" sz="15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12966032" y="3921077"/>
            <a:ext cx="762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2065420" y="6541168"/>
            <a:ext cx="762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87842" y="6007768"/>
            <a:ext cx="31242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+mn-ea"/>
                <a:cs typeface="함초롬돋움" panose="020B0604000101010101" pitchFamily="50" charset="-127"/>
              </a:rPr>
              <a:t>결측치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 처리</a:t>
            </a: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2000" dirty="0" err="1" smtClean="0">
                <a:latin typeface="+mn-ea"/>
                <a:cs typeface="함초롬돋움" panose="020B0604000101010101" pitchFamily="50" charset="-127"/>
              </a:rPr>
              <a:t>결측치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 과한 열 제거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)</a:t>
            </a:r>
          </a:p>
          <a:p>
            <a:pPr algn="ctr"/>
            <a:r>
              <a:rPr lang="en-US" altLang="ko-KR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1567 </a:t>
            </a:r>
            <a:r>
              <a:rPr lang="en-US" altLang="ko-KR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rows × </a:t>
            </a:r>
            <a:r>
              <a:rPr lang="en-US" altLang="ko-KR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373 </a:t>
            </a:r>
            <a:r>
              <a:rPr lang="en-US" altLang="ko-KR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columns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6400799" y="6591300"/>
            <a:ext cx="762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323221" y="6057900"/>
            <a:ext cx="31242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이상치 처리</a:t>
            </a: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평균값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, 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상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/</a:t>
            </a:r>
            <a:r>
              <a:rPr lang="ko-KR" altLang="en-US" sz="2000" dirty="0" err="1" smtClean="0">
                <a:latin typeface="+mn-ea"/>
                <a:cs typeface="함초롬돋움" panose="020B0604000101010101" pitchFamily="50" charset="-127"/>
              </a:rPr>
              <a:t>하한값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 대체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)</a:t>
            </a:r>
          </a:p>
          <a:p>
            <a:pPr algn="ctr"/>
            <a:r>
              <a:rPr lang="en-US" altLang="ko-KR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1567 </a:t>
            </a:r>
            <a:r>
              <a:rPr lang="en-US" altLang="ko-KR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rows × </a:t>
            </a:r>
            <a:r>
              <a:rPr lang="en-US" altLang="ko-KR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373 </a:t>
            </a:r>
            <a:r>
              <a:rPr lang="en-US" altLang="ko-KR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columns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10736178" y="6591300"/>
            <a:ext cx="762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658600" y="6057900"/>
            <a:ext cx="31242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최종 데이터 셋</a:t>
            </a: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(UCI </a:t>
            </a:r>
            <a:r>
              <a:rPr lang="en-US" altLang="ko-KR" sz="2000" dirty="0" err="1" smtClean="0">
                <a:latin typeface="+mn-ea"/>
                <a:cs typeface="함초롬돋움" panose="020B0604000101010101" pitchFamily="50" charset="-127"/>
              </a:rPr>
              <a:t>SECOM_Final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)</a:t>
            </a:r>
          </a:p>
          <a:p>
            <a:pPr algn="ctr"/>
            <a:r>
              <a:rPr lang="en-US" altLang="ko-KR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1567 </a:t>
            </a:r>
            <a:r>
              <a:rPr lang="en-US" altLang="ko-KR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rows × </a:t>
            </a:r>
            <a:r>
              <a:rPr lang="en-US" altLang="ko-KR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373 </a:t>
            </a:r>
            <a:r>
              <a:rPr lang="en-US" altLang="ko-KR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47535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90163" y="3456570"/>
            <a:ext cx="7284597" cy="46344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456570"/>
            <a:ext cx="7398186" cy="46344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44619" y="8180418"/>
            <a:ext cx="3284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데이터 전처리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전</a:t>
            </a:r>
            <a:endParaRPr lang="ko-KR" alt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2072640" y="8323823"/>
            <a:ext cx="3319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데이터 전처리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후</a:t>
            </a:r>
            <a:endParaRPr lang="ko-KR" altLang="en-US" sz="3200" b="1" dirty="0"/>
          </a:p>
        </p:txBody>
      </p:sp>
      <p:sp>
        <p:nvSpPr>
          <p:cNvPr id="13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err="1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</a:t>
            </a: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 </a:t>
            </a:r>
            <a:r>
              <a:rPr kumimoji="0" lang="en-US" sz="5000" b="1" i="0" u="none" strike="noStrike" kern="0" cap="none" spc="-300" normalizeH="0" baseline="0" noProof="0" dirty="0" err="1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전처리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4200" y="9374293"/>
            <a:ext cx="1187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이상치 및 </a:t>
            </a:r>
            <a:r>
              <a:rPr lang="ko-KR" altLang="en-US" sz="3200" dirty="0" err="1" smtClean="0"/>
              <a:t>결측치</a:t>
            </a:r>
            <a:r>
              <a:rPr lang="ko-KR" altLang="en-US" sz="3200" dirty="0" smtClean="0"/>
              <a:t> 제거 후 더욱 안정화된 데이터 분포를 확인 가능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667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0" y="1414354"/>
            <a:ext cx="5541118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+mn-ea"/>
                <a:cs typeface="함초롬돋움" panose="020B0604000101010101" pitchFamily="50" charset="-127"/>
              </a:rPr>
              <a:t>Wafer-811k Dataset</a:t>
            </a:r>
            <a:endParaRPr lang="en-US" altLang="ko-KR" sz="4400" b="1" dirty="0" smtClean="0">
              <a:latin typeface="+mn-ea"/>
              <a:cs typeface="함초롬돋움" panose="020B0604000101010101" pitchFamily="50" charset="-127"/>
            </a:endParaRPr>
          </a:p>
          <a:p>
            <a:pPr algn="r"/>
            <a:r>
              <a:rPr lang="en-US" altLang="ko-KR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811457 </a:t>
            </a:r>
            <a:r>
              <a:rPr lang="en-US" altLang="ko-KR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rows × 6 columns</a:t>
            </a:r>
          </a:p>
          <a:p>
            <a:endParaRPr lang="en-US" altLang="ko-KR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altLang="ko-KR" sz="2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Columns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w</a:t>
            </a:r>
            <a:r>
              <a:rPr lang="en-US" altLang="ko-KR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aferMap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: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웨이퍼 맵 이미지</a:t>
            </a: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d</a:t>
            </a:r>
            <a:r>
              <a:rPr lang="en-US" altLang="ko-KR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iesize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: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웨이퍼 크기</a:t>
            </a: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lotName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: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웨이퍼의 묶음 이름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waferIndex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: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웨이퍼 목록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trianTestLabel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: </a:t>
            </a:r>
            <a:r>
              <a:rPr lang="ko-KR" altLang="en-US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머신러닝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데이터 구별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failureType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: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불량품 타입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특징</a:t>
            </a:r>
            <a:endParaRPr lang="en-US" altLang="ko-KR" sz="28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양품이 존재하지 않는 데이터 셋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불균형한 데이터 셋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(</a:t>
            </a:r>
            <a:r>
              <a:rPr lang="en-US" altLang="ko-KR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FailureType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간 데이터 수 차이 존재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r>
              <a:rPr lang="ko-KR" altLang="en-US" sz="32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사용</a:t>
            </a:r>
            <a:r>
              <a:rPr lang="en-US" altLang="ko-KR" sz="32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/ </a:t>
            </a:r>
            <a:r>
              <a:rPr lang="ko-KR" altLang="en-US" sz="32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미사용 </a:t>
            </a:r>
            <a:r>
              <a:rPr lang="en-US" altLang="ko-KR" sz="32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Column</a:t>
            </a:r>
            <a:endParaRPr lang="en-US" altLang="ko-KR" sz="24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미사용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waferIndex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lotName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trianTestLabel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사용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waferMap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diesize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failureType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 </a:t>
            </a:r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이유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waferMap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컬럼을 활용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,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시각화 후 </a:t>
            </a:r>
            <a:r>
              <a:rPr lang="en-US" altLang="ko-KR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failureType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분석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diesize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를 이용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, </a:t>
            </a:r>
            <a:r>
              <a:rPr lang="ko-KR" altLang="en-US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사이즈별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0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failureTyoe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분석과 상관관계 분석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000" y="2191849"/>
            <a:ext cx="10523882" cy="7155088"/>
          </a:xfrm>
          <a:prstGeom prst="rect">
            <a:avLst/>
          </a:prstGeom>
        </p:spPr>
      </p:pic>
      <p:sp>
        <p:nvSpPr>
          <p:cNvPr id="15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명세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15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4" name="Object 15"/>
          <p:cNvSpPr txBox="1"/>
          <p:nvPr/>
        </p:nvSpPr>
        <p:spPr>
          <a:xfrm>
            <a:off x="13258800" y="2934932"/>
            <a:ext cx="40388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25000" y="5321640"/>
            <a:ext cx="73154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UCI SECOM </a:t>
            </a:r>
            <a:r>
              <a:rPr lang="ko-KR" alt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데이터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데이터 전처리 및 탐색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 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분석 및 시각화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3543300"/>
            <a:ext cx="7477730" cy="707298"/>
          </a:xfrm>
        </p:spPr>
        <p:txBody>
          <a:bodyPr>
            <a:normAutofit fontScale="90000"/>
          </a:bodyPr>
          <a:lstStyle/>
          <a:p>
            <a:r>
              <a:rPr lang="en-US" altLang="ko-KR" sz="2500" b="1" dirty="0" smtClean="0">
                <a:latin typeface="Noto Sans"/>
                <a:ea typeface="Noto Sans CJK KR Bold (TTF)" panose="020B0800000000000000" pitchFamily="50" charset="-127"/>
              </a:rPr>
              <a:t>Correlation</a:t>
            </a:r>
            <a:r>
              <a:rPr lang="ko-KR" altLang="en-US" sz="2500" dirty="0" smtClean="0">
                <a:latin typeface="Noto Sans"/>
                <a:ea typeface="Noto Sans CJK KR Bold (TTF)" panose="020B0800000000000000" pitchFamily="50" charset="-127"/>
              </a:rPr>
              <a:t>을 통해 센서와 불량 여부 간 상관성 분석</a:t>
            </a:r>
            <a:endParaRPr lang="ko-KR" altLang="en-US" sz="2500" dirty="0">
              <a:latin typeface="Noto Sans"/>
              <a:ea typeface="Noto Sans CJK KR Bold (TTF)" panose="020B08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068" y="2540990"/>
            <a:ext cx="6784092" cy="6630924"/>
          </a:xfrm>
          <a:prstGeom prst="rect">
            <a:avLst/>
          </a:prstGeom>
        </p:spPr>
      </p:pic>
      <p:sp>
        <p:nvSpPr>
          <p:cNvPr id="1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6" name="제목 6"/>
          <p:cNvSpPr txBox="1">
            <a:spLocks/>
          </p:cNvSpPr>
          <p:nvPr/>
        </p:nvSpPr>
        <p:spPr>
          <a:xfrm>
            <a:off x="11734800" y="9140299"/>
            <a:ext cx="3581400" cy="615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 err="1" smtClean="0">
                <a:latin typeface="Noto Sans"/>
                <a:ea typeface="Noto Sans CJK KR Bold (TTF)" panose="020B0800000000000000" pitchFamily="50" charset="-127"/>
              </a:rPr>
              <a:t>Seaborn</a:t>
            </a:r>
            <a:r>
              <a:rPr lang="en-US" altLang="ko-KR" sz="2500" b="1" dirty="0" smtClean="0">
                <a:latin typeface="Noto Sans"/>
                <a:ea typeface="Noto Sans CJK KR Bold (TTF)" panose="020B0800000000000000" pitchFamily="50" charset="-127"/>
              </a:rPr>
              <a:t> </a:t>
            </a:r>
            <a:r>
              <a:rPr lang="ko-KR" altLang="en-US" sz="2500" b="1" dirty="0" smtClean="0">
                <a:latin typeface="Noto Sans"/>
                <a:ea typeface="Noto Sans CJK KR Bold (TTF)" panose="020B0800000000000000" pitchFamily="50" charset="-127"/>
              </a:rPr>
              <a:t>히트 맵 </a:t>
            </a:r>
            <a:r>
              <a:rPr lang="ko-KR" altLang="en-US" sz="2500" dirty="0" smtClean="0">
                <a:latin typeface="Noto Sans"/>
                <a:ea typeface="Noto Sans CJK KR Bold (TTF)" panose="020B0800000000000000" pitchFamily="50" charset="-127"/>
              </a:rPr>
              <a:t>시각화</a:t>
            </a:r>
            <a:endParaRPr lang="ko-KR" altLang="en-US" sz="2500" dirty="0">
              <a:latin typeface="Noto Sans"/>
              <a:ea typeface="Noto Sans CJK KR Bold (TTF)" panose="020B0800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075989" y="4914900"/>
            <a:ext cx="7477730" cy="707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 smtClean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sz="2500" b="1" dirty="0" smtClean="0">
              <a:latin typeface="Noto Sans"/>
              <a:ea typeface="Noto Sans CJK KR Bold (TTF)" panose="020B0800000000000000" pitchFamily="50" charset="-127"/>
            </a:endParaRPr>
          </a:p>
          <a:p>
            <a:endParaRPr lang="en-US" altLang="ko-KR" sz="2500" b="1" dirty="0" smtClean="0">
              <a:latin typeface="Noto Sans"/>
              <a:ea typeface="Noto Sans CJK KR Bold (TTF)" panose="020B0800000000000000" pitchFamily="50" charset="-127"/>
            </a:endParaRPr>
          </a:p>
          <a:p>
            <a:r>
              <a:rPr lang="en-US" altLang="ko-KR" sz="2500" b="1" dirty="0" smtClean="0">
                <a:latin typeface="Noto Sans"/>
                <a:ea typeface="Noto Sans CJK KR Bold (TTF)" panose="020B0800000000000000" pitchFamily="50" charset="-127"/>
              </a:rPr>
              <a:t>Ex. </a:t>
            </a:r>
            <a:r>
              <a:rPr lang="ko-KR" altLang="en-US" sz="2500" b="1" dirty="0" err="1" smtClean="0">
                <a:latin typeface="Noto Sans"/>
                <a:ea typeface="Noto Sans CJK KR Bold (TTF)" panose="020B0800000000000000" pitchFamily="50" charset="-127"/>
              </a:rPr>
              <a:t>히트맵</a:t>
            </a:r>
            <a:r>
              <a:rPr lang="ko-KR" altLang="en-US" sz="2500" b="1" dirty="0" smtClean="0">
                <a:latin typeface="Noto Sans"/>
                <a:ea typeface="Noto Sans CJK KR Bold (TTF)" panose="020B0800000000000000" pitchFamily="50" charset="-127"/>
              </a:rPr>
              <a:t> 중심에 가까울수록 양품이다</a:t>
            </a:r>
            <a:endParaRPr lang="ko-KR" altLang="en-US" sz="2500" dirty="0">
              <a:latin typeface="Noto Sans"/>
              <a:ea typeface="Noto Sans CJK KR Bold (TTF)" panose="020B0800000000000000" pitchFamily="50" charset="-127"/>
            </a:endParaRPr>
          </a:p>
        </p:txBody>
      </p:sp>
      <p:pic>
        <p:nvPicPr>
          <p:cNvPr id="12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6"/>
          <p:cNvSpPr txBox="1">
            <a:spLocks/>
          </p:cNvSpPr>
          <p:nvPr/>
        </p:nvSpPr>
        <p:spPr>
          <a:xfrm>
            <a:off x="304800" y="735042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관계 파악 다중 산점도그래프</a:t>
            </a:r>
            <a:endParaRPr lang="ko-KR" altLang="en-US" sz="3600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632285"/>
            <a:ext cx="9220200" cy="79433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80" y="3045397"/>
            <a:ext cx="5550110" cy="4305028"/>
          </a:xfrm>
          <a:prstGeom prst="rect">
            <a:avLst/>
          </a:prstGeom>
        </p:spPr>
      </p:pic>
      <p:sp>
        <p:nvSpPr>
          <p:cNvPr id="12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3180" y="8724900"/>
            <a:ext cx="593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작성</a:t>
            </a:r>
            <a:endParaRPr lang="en-US" altLang="ko-KR" b="1" dirty="0" smtClean="0">
              <a:latin typeface="Noto Sans"/>
              <a:ea typeface="Noto Sans CJK KR Bold (TTF)" panose="020B0800000000000000" pitchFamily="50" charset="-127"/>
            </a:endParaRPr>
          </a:p>
          <a:p>
            <a:r>
              <a:rPr lang="en-US" altLang="ko-KR" b="1" dirty="0" smtClean="0">
                <a:latin typeface="Noto Sans"/>
                <a:ea typeface="Noto Sans CJK KR Bold (TTF)" panose="020B0800000000000000" pitchFamily="50" charset="-127"/>
              </a:rPr>
              <a:t>1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에 가까울수록 양품</a:t>
            </a:r>
            <a:r>
              <a:rPr lang="en-US" altLang="ko-KR" b="1" dirty="0" smtClean="0">
                <a:latin typeface="Noto Sans"/>
                <a:ea typeface="Noto Sans CJK KR Bold (TTF)" panose="020B0800000000000000" pitchFamily="50" charset="-127"/>
              </a:rPr>
              <a:t>, 0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에 가까울수록 불량 </a:t>
            </a:r>
            <a:endParaRPr lang="en-US" altLang="ko-KR" b="1" dirty="0" smtClean="0">
              <a:latin typeface="Noto Sans"/>
              <a:ea typeface="Noto Sans CJK KR Bold (TTF)" panose="020B0800000000000000" pitchFamily="50" charset="-127"/>
            </a:endParaRPr>
          </a:p>
          <a:p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결론</a:t>
            </a:r>
            <a:r>
              <a:rPr lang="en-US" altLang="ko-KR" b="1" dirty="0" smtClean="0">
                <a:latin typeface="Noto Sans"/>
                <a:ea typeface="Noto Sans CJK KR Bold (TTF)" panose="020B0800000000000000" pitchFamily="50" charset="-127"/>
              </a:rPr>
              <a:t>: 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불량이 적다는 것을 확인 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</p:txBody>
      </p:sp>
      <p:pic>
        <p:nvPicPr>
          <p:cNvPr id="8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6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3426816"/>
            <a:ext cx="9496567" cy="5715000"/>
          </a:xfrm>
        </p:spPr>
      </p:pic>
      <p:sp>
        <p:nvSpPr>
          <p:cNvPr id="4" name="TextBox 3"/>
          <p:cNvSpPr txBox="1"/>
          <p:nvPr/>
        </p:nvSpPr>
        <p:spPr>
          <a:xfrm>
            <a:off x="11277600" y="3771900"/>
            <a:ext cx="65578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XGBoost</a:t>
            </a:r>
            <a:r>
              <a:rPr lang="en-US" altLang="ko-KR" sz="3200" b="1" dirty="0" smtClean="0"/>
              <a:t>, </a:t>
            </a:r>
            <a:r>
              <a:rPr lang="en-US" altLang="ko-KR" sz="3200" b="1" dirty="0" err="1" smtClean="0"/>
              <a:t>RandomForest</a:t>
            </a:r>
            <a:r>
              <a:rPr lang="en-US" altLang="ko-KR" sz="3200" b="1" dirty="0" smtClean="0"/>
              <a:t>, Logistic Regression </a:t>
            </a:r>
            <a:r>
              <a:rPr lang="ko-KR" altLang="en-US" sz="3200" b="1" dirty="0" smtClean="0"/>
              <a:t>모델을 이용한 예측모델 </a:t>
            </a:r>
            <a:r>
              <a:rPr lang="ko-KR" altLang="en-US" sz="3200" b="1" dirty="0" smtClean="0"/>
              <a:t>생성과 센서 별 중요도 분석을 통해 공정 수율 </a:t>
            </a:r>
            <a:r>
              <a:rPr lang="ko-KR" altLang="en-US" sz="3200" b="1" dirty="0" smtClean="0"/>
              <a:t>향상과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관리에 용이한 결과를 도출 가능</a:t>
            </a:r>
            <a:endParaRPr lang="ko-KR" altLang="en-US" sz="3200" b="1" dirty="0"/>
          </a:p>
        </p:txBody>
      </p:sp>
      <p:sp>
        <p:nvSpPr>
          <p:cNvPr id="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8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906000" y="3467100"/>
            <a:ext cx="68433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기존 </a:t>
            </a:r>
            <a:r>
              <a:rPr lang="ko-KR" altLang="en-US" sz="3200" b="1" dirty="0" err="1" smtClean="0"/>
              <a:t>전처리가</a:t>
            </a:r>
            <a:r>
              <a:rPr lang="ko-KR" altLang="en-US" sz="3200" b="1" dirty="0" smtClean="0"/>
              <a:t> 완료된 데이터</a:t>
            </a:r>
            <a:endParaRPr lang="en-US" altLang="ko-KR" sz="3200" b="1" dirty="0" smtClean="0"/>
          </a:p>
          <a:p>
            <a:endParaRPr lang="en-US" altLang="ko-KR" sz="3200" b="1" dirty="0" smtClean="0"/>
          </a:p>
          <a:p>
            <a:pPr marL="342900" indent="-342900">
              <a:buFontTx/>
              <a:buChar char="-"/>
            </a:pPr>
            <a:r>
              <a:rPr lang="ko-KR" altLang="en-US" sz="2400" dirty="0" err="1" smtClean="0"/>
              <a:t>머신러닝</a:t>
            </a:r>
            <a:r>
              <a:rPr lang="ko-KR" altLang="en-US" sz="2400" dirty="0" smtClean="0"/>
              <a:t> 모델의 훈련을 위한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데이터와 </a:t>
            </a:r>
            <a:r>
              <a:rPr lang="en-US" altLang="ko-KR" sz="2400" dirty="0" smtClean="0"/>
              <a:t>test</a:t>
            </a:r>
            <a:r>
              <a:rPr lang="ko-KR" altLang="en-US" sz="2400" dirty="0" smtClean="0"/>
              <a:t>데이터 </a:t>
            </a:r>
            <a:r>
              <a:rPr lang="ko-KR" altLang="en-US" sz="2400" dirty="0" smtClean="0"/>
              <a:t>분리</a:t>
            </a:r>
            <a:endParaRPr lang="en-US" altLang="ko-KR" sz="2400" dirty="0" smtClean="0"/>
          </a:p>
          <a:p>
            <a:pPr marL="342900" indent="-342900">
              <a:buFontTx/>
              <a:buChar char="-"/>
            </a:pPr>
            <a:endParaRPr lang="en-US" altLang="ko-KR" sz="2400" dirty="0" smtClean="0"/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Train set : </a:t>
            </a:r>
            <a:r>
              <a:rPr lang="ko-KR" altLang="en-US" sz="2400" dirty="0" smtClean="0"/>
              <a:t>예측모델을 훈련시키기위한 데이터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(</a:t>
            </a:r>
            <a:r>
              <a:rPr lang="ko-KR" altLang="en-US" sz="2400" dirty="0" smtClean="0"/>
              <a:t>예시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문제집</a:t>
            </a:r>
            <a:r>
              <a:rPr lang="en-US" altLang="ko-KR" sz="2400" dirty="0" smtClean="0"/>
              <a:t>)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Test set : </a:t>
            </a:r>
            <a:r>
              <a:rPr lang="ko-KR" altLang="en-US" sz="2400" dirty="0" err="1" smtClean="0"/>
              <a:t>예측모델이</a:t>
            </a:r>
            <a:r>
              <a:rPr lang="ko-KR" altLang="en-US" sz="2400" dirty="0" smtClean="0"/>
              <a:t> 정확하게 예측하는지 비교하기 위한 데이터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(</a:t>
            </a:r>
            <a:r>
              <a:rPr lang="ko-KR" altLang="en-US" sz="2400" dirty="0" smtClean="0"/>
              <a:t>예시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답지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4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8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72842"/>
            <a:ext cx="8137944" cy="59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0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886200" y="8822370"/>
            <a:ext cx="1043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불균형한 </a:t>
            </a:r>
            <a:r>
              <a:rPr lang="en-US" altLang="ko-KR" sz="2800" dirty="0" smtClean="0"/>
              <a:t>Pass 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Fail </a:t>
            </a:r>
            <a:r>
              <a:rPr lang="ko-KR" altLang="en-US" sz="2800" dirty="0" smtClean="0"/>
              <a:t>의 데이터 수를 일치시켜 더 나은 결과값 도출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898722"/>
            <a:ext cx="5558136" cy="5286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22" y="2540405"/>
            <a:ext cx="6101112" cy="58027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486894" y="5071246"/>
            <a:ext cx="2286000" cy="110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4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1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77667" y="8380539"/>
            <a:ext cx="68385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Under-Sampling(93.4%</a:t>
            </a:r>
            <a:r>
              <a:rPr lang="ko-KR" altLang="en-US" sz="2600" b="1" dirty="0" smtClean="0"/>
              <a:t>의</a:t>
            </a:r>
            <a:r>
              <a:rPr lang="en-US" altLang="ko-KR" sz="2600" b="1" dirty="0"/>
              <a:t> </a:t>
            </a:r>
            <a:r>
              <a:rPr lang="ko-KR" altLang="en-US" sz="2600" b="1" dirty="0" smtClean="0"/>
              <a:t>양품데이터를 축소</a:t>
            </a:r>
            <a:r>
              <a:rPr lang="en-US" altLang="ko-KR" sz="2600" b="1" dirty="0" smtClean="0"/>
              <a:t>)</a:t>
            </a:r>
            <a:endParaRPr lang="ko-KR" altLang="en-US" sz="2600" b="1" dirty="0"/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r="56493"/>
          <a:stretch/>
        </p:blipFill>
        <p:spPr>
          <a:xfrm>
            <a:off x="1396565" y="3615102"/>
            <a:ext cx="6400800" cy="4390210"/>
          </a:xfrm>
          <a:prstGeom prst="rect">
            <a:avLst/>
          </a:prstGeom>
        </p:spPr>
      </p:pic>
      <p:grpSp>
        <p:nvGrpSpPr>
          <p:cNvPr id="9" name="그룹 1001"/>
          <p:cNvGrpSpPr/>
          <p:nvPr/>
        </p:nvGrpSpPr>
        <p:grpSpPr>
          <a:xfrm>
            <a:off x="19708724" y="2257982"/>
            <a:ext cx="3588190" cy="3553385"/>
            <a:chOff x="14013934" y="6172836"/>
            <a:chExt cx="3588190" cy="3553385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9394409" y="8380539"/>
            <a:ext cx="7772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Over-Sampling(6.6%</a:t>
            </a:r>
            <a:r>
              <a:rPr lang="ko-KR" altLang="en-US" sz="2600" b="1" dirty="0" smtClean="0"/>
              <a:t>의</a:t>
            </a:r>
            <a:r>
              <a:rPr lang="en-US" altLang="ko-KR" sz="2600" b="1" dirty="0"/>
              <a:t> </a:t>
            </a:r>
            <a:r>
              <a:rPr lang="ko-KR" altLang="en-US" sz="2600" b="1" dirty="0" smtClean="0"/>
              <a:t>불량품 데이터를 복제 후 확대</a:t>
            </a:r>
            <a:r>
              <a:rPr lang="en-US" altLang="ko-KR" sz="2600" b="1" dirty="0" smtClean="0"/>
              <a:t>)</a:t>
            </a:r>
            <a:endParaRPr lang="ko-KR" altLang="en-US" sz="26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5"/>
          <a:stretch/>
        </p:blipFill>
        <p:spPr>
          <a:xfrm>
            <a:off x="9753600" y="3470612"/>
            <a:ext cx="6689317" cy="43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239000" y="1409700"/>
            <a:ext cx="9395329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500" b="1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CONTENTS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8377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1394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9810" y="5113374"/>
            <a:ext cx="2573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프로젝트 배경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9811" y="5730507"/>
            <a:ext cx="20176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프로젝트 주제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프로젝트 개요</a:t>
            </a:r>
            <a:endParaRPr lang="en-US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558377" y="6843912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04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345480" y="5188692"/>
            <a:ext cx="288759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결론 및 향후 과제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345481" y="5805827"/>
            <a:ext cx="303998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79810" y="7139353"/>
            <a:ext cx="1572873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느낀점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79813" y="7756488"/>
            <a:ext cx="303998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597714" y="4647190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8798824" y="5191898"/>
            <a:ext cx="28051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수행절차 및 방법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8" name="Object 26"/>
          <p:cNvSpPr txBox="1"/>
          <p:nvPr/>
        </p:nvSpPr>
        <p:spPr>
          <a:xfrm>
            <a:off x="8798875" y="5808462"/>
            <a:ext cx="5452261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03-1 UCI SECOM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분석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03-2 Wafer-811k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분석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03-3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페이지 제작 및 서버 </a:t>
            </a:r>
            <a:endParaRPr lang="en-US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36634" y="615505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794084" y="2628900"/>
            <a:ext cx="5715000" cy="5340724"/>
            <a:chOff x="733926" y="1966871"/>
            <a:chExt cx="7508386" cy="7737428"/>
          </a:xfrm>
        </p:grpSpPr>
        <p:pic>
          <p:nvPicPr>
            <p:cNvPr id="15" name="그림 14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312" y="1966871"/>
              <a:ext cx="6840000" cy="6840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33926" y="5080907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87259" y="2108057"/>
              <a:ext cx="2412000" cy="297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0358" y="6385885"/>
              <a:ext cx="1043907" cy="41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64559" y="3999097"/>
              <a:ext cx="2057400" cy="101566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64234" y="2646728"/>
              <a:ext cx="1136491" cy="41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8268" y="7545489"/>
              <a:ext cx="1048425" cy="41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99743" y="7564748"/>
              <a:ext cx="1096781" cy="41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62161" y="8678742"/>
              <a:ext cx="6050194" cy="1025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 smtClean="0"/>
                <a:t>XGBoostClassifier</a:t>
              </a:r>
              <a:r>
                <a:rPr lang="en-US" altLang="ko-KR" sz="2000" b="1" dirty="0" smtClean="0"/>
                <a:t> – Confusion Matrix</a:t>
              </a:r>
            </a:p>
            <a:p>
              <a:r>
                <a:rPr lang="en-US" altLang="ko-KR" sz="2000" b="1" dirty="0" smtClean="0"/>
                <a:t>[</a:t>
              </a:r>
              <a:r>
                <a:rPr lang="en-US" altLang="ko-KR" sz="2000" b="1" dirty="0" err="1" smtClean="0"/>
                <a:t>UnderSampled</a:t>
              </a:r>
              <a:r>
                <a:rPr lang="en-US" altLang="ko-KR" sz="2000" b="1" dirty="0" smtClean="0"/>
                <a:t>]</a:t>
              </a:r>
              <a:endParaRPr lang="ko-KR" altLang="en-US" sz="2000" b="1" dirty="0"/>
            </a:p>
          </p:txBody>
        </p:sp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762000" y="720000"/>
            <a:ext cx="5257800" cy="8382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781800" y="2457180"/>
            <a:ext cx="5717872" cy="5765333"/>
            <a:chOff x="7995033" y="2206134"/>
            <a:chExt cx="7396767" cy="7775670"/>
          </a:xfrm>
        </p:grpSpPr>
        <p:pic>
          <p:nvPicPr>
            <p:cNvPr id="24" name="그림 23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234" y="2206134"/>
              <a:ext cx="6840000" cy="6840000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7995033" y="5448300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42668" y="2478300"/>
              <a:ext cx="2700000" cy="297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95033" y="6753277"/>
              <a:ext cx="1043907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79234" y="4376206"/>
              <a:ext cx="2057400" cy="9962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34877" y="3042624"/>
              <a:ext cx="1295400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701549" y="7902938"/>
              <a:ext cx="1049859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314419" y="7932141"/>
              <a:ext cx="1096781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66667" y="9027082"/>
              <a:ext cx="7225133" cy="954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 smtClean="0"/>
                <a:t>RandomForestClassifier</a:t>
              </a:r>
              <a:r>
                <a:rPr lang="en-US" altLang="ko-KR" sz="2000" b="1" dirty="0" smtClean="0"/>
                <a:t> – Confusion Matrix</a:t>
              </a:r>
            </a:p>
            <a:p>
              <a:r>
                <a:rPr lang="en-US" altLang="ko-KR" sz="2000" b="1" dirty="0"/>
                <a:t>[</a:t>
              </a:r>
              <a:r>
                <a:rPr lang="en-US" altLang="ko-KR" sz="2000" b="1" dirty="0" err="1"/>
                <a:t>UnderSampled</a:t>
              </a:r>
              <a:r>
                <a:rPr lang="en-US" altLang="ko-KR" sz="2000" b="1" dirty="0" smtClean="0"/>
                <a:t>]</a:t>
              </a:r>
              <a:endParaRPr lang="ko-KR" altLang="en-US" sz="20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662130" y="2457180"/>
            <a:ext cx="5625870" cy="5220415"/>
            <a:chOff x="7995033" y="2265900"/>
            <a:chExt cx="7204200" cy="6840000"/>
          </a:xfrm>
        </p:grpSpPr>
        <p:pic>
          <p:nvPicPr>
            <p:cNvPr id="34" name="그림 33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233" y="2265900"/>
              <a:ext cx="6840000" cy="6840000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7995033" y="5448300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456377" y="2376300"/>
              <a:ext cx="2700000" cy="310725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95033" y="6753279"/>
              <a:ext cx="1043907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779234" y="4366490"/>
              <a:ext cx="2057400" cy="101566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834877" y="3042624"/>
              <a:ext cx="1295399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701548" y="7902938"/>
              <a:ext cx="1049858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314418" y="7932141"/>
              <a:ext cx="1096781" cy="415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3053924" y="7514627"/>
            <a:ext cx="5155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Logical Regression – Confusion Matrix</a:t>
            </a:r>
          </a:p>
          <a:p>
            <a:r>
              <a:rPr lang="en-US" altLang="ko-KR" sz="2000" b="1" dirty="0"/>
              <a:t>[</a:t>
            </a:r>
            <a:r>
              <a:rPr lang="en-US" altLang="ko-KR" sz="2000" b="1" dirty="0" err="1"/>
              <a:t>UnderSampled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86820" y="8827923"/>
            <a:ext cx="756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여러가지 </a:t>
            </a:r>
            <a:r>
              <a:rPr lang="ko-KR" altLang="en-US" b="1" dirty="0" err="1" smtClean="0">
                <a:latin typeface="Noto Sans"/>
                <a:ea typeface="Noto Sans CJK KR Bold (TTF)" panose="020B0800000000000000" pitchFamily="50" charset="-127"/>
              </a:rPr>
              <a:t>머신러닝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 모델을 통해 가장 정확한 예측 모델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6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2270" y="6078515"/>
            <a:ext cx="2600490" cy="2344649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40596" y="3204398"/>
            <a:ext cx="5455404" cy="4910902"/>
            <a:chOff x="7848601" y="2340793"/>
            <a:chExt cx="7527436" cy="7442617"/>
          </a:xfrm>
        </p:grpSpPr>
        <p:pic>
          <p:nvPicPr>
            <p:cNvPr id="2" name="그림 1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6037" y="2340793"/>
              <a:ext cx="6840000" cy="6840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48601" y="5448300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601934" y="2475450"/>
              <a:ext cx="2412000" cy="297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95033" y="6753279"/>
              <a:ext cx="1043907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79235" y="4353891"/>
              <a:ext cx="2057400" cy="10408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78908" y="3014120"/>
              <a:ext cx="1136490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22942" y="7912882"/>
              <a:ext cx="1048425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314417" y="7932142"/>
              <a:ext cx="1096781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76835" y="9046135"/>
              <a:ext cx="6050195" cy="73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/>
                <a:t>XGBoostClassifier</a:t>
              </a:r>
              <a:r>
                <a:rPr lang="en-US" altLang="ko-KR" sz="1400" b="1" dirty="0" smtClean="0"/>
                <a:t> – Confusion Matrix</a:t>
              </a:r>
            </a:p>
            <a:p>
              <a:r>
                <a:rPr lang="en-US" altLang="ko-KR" sz="1400" b="1" dirty="0" smtClean="0"/>
                <a:t>[</a:t>
              </a:r>
              <a:r>
                <a:rPr lang="en-US" altLang="ko-KR" sz="1400" b="1" dirty="0" err="1" smtClean="0"/>
                <a:t>OverSampled</a:t>
              </a:r>
              <a:r>
                <a:rPr lang="en-US" altLang="ko-KR" sz="1400" b="1" dirty="0" smtClean="0"/>
                <a:t> + </a:t>
              </a:r>
              <a:r>
                <a:rPr lang="en-US" altLang="ko-KR" sz="1400" b="1" dirty="0" err="1" smtClean="0"/>
                <a:t>GridSearchCV</a:t>
              </a:r>
              <a:r>
                <a:rPr lang="en-US" altLang="ko-KR" sz="1400" b="1" dirty="0" smtClean="0"/>
                <a:t>]</a:t>
              </a:r>
              <a:endParaRPr lang="ko-KR" altLang="en-US" sz="1400" b="1" dirty="0"/>
            </a:p>
          </p:txBody>
        </p:sp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2241497" y="3079474"/>
            <a:ext cx="5360703" cy="4959626"/>
            <a:chOff x="7995033" y="2247900"/>
            <a:chExt cx="7396767" cy="7516460"/>
          </a:xfrm>
        </p:grpSpPr>
        <p:pic>
          <p:nvPicPr>
            <p:cNvPr id="24" name="그림 23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233" y="2247900"/>
              <a:ext cx="6840000" cy="6840000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7995033" y="5448300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42668" y="2352777"/>
              <a:ext cx="2700000" cy="3095523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95033" y="6753278"/>
              <a:ext cx="1043907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779234" y="4353891"/>
              <a:ext cx="2057401" cy="10408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834877" y="3042624"/>
              <a:ext cx="1295399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701548" y="7902938"/>
              <a:ext cx="1049858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314418" y="7932141"/>
              <a:ext cx="1096781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66667" y="9027085"/>
              <a:ext cx="7225133" cy="73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/>
                <a:t>RandomForestClassifier</a:t>
              </a:r>
              <a:r>
                <a:rPr lang="en-US" altLang="ko-KR" sz="1400" b="1" dirty="0" smtClean="0"/>
                <a:t> – Confusion Matrix</a:t>
              </a:r>
            </a:p>
            <a:p>
              <a:r>
                <a:rPr lang="en-US" altLang="ko-KR" sz="1400" b="1" dirty="0" smtClean="0"/>
                <a:t>[</a:t>
              </a:r>
              <a:r>
                <a:rPr lang="en-US" altLang="ko-KR" sz="1400" b="1" dirty="0" err="1" smtClean="0"/>
                <a:t>OverSampled</a:t>
              </a:r>
              <a:r>
                <a:rPr lang="en-US" altLang="ko-KR" sz="1400" b="1" dirty="0" smtClean="0"/>
                <a:t>]</a:t>
              </a:r>
              <a:endParaRPr lang="ko-KR" altLang="en-US" sz="14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526497" y="3091351"/>
            <a:ext cx="5360703" cy="4947749"/>
            <a:chOff x="7995033" y="2265900"/>
            <a:chExt cx="7396767" cy="7498460"/>
          </a:xfrm>
        </p:grpSpPr>
        <p:pic>
          <p:nvPicPr>
            <p:cNvPr id="34" name="그림 33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0000" y="2265900"/>
              <a:ext cx="6840000" cy="6840000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7995033" y="5448300"/>
              <a:ext cx="6165334" cy="306576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456377" y="2376300"/>
              <a:ext cx="2700000" cy="310725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95033" y="6753278"/>
              <a:ext cx="1043907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779234" y="4353891"/>
              <a:ext cx="2057401" cy="10408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00B050"/>
                  </a:solidFill>
                </a:rPr>
                <a:t>False Alarm</a:t>
              </a:r>
            </a:p>
            <a:p>
              <a:pPr algn="ctr"/>
              <a:r>
                <a:rPr lang="ko-KR" altLang="en-US" sz="1400" dirty="0" smtClean="0"/>
                <a:t>실제 정상이지만 불량으로 판단</a:t>
              </a:r>
              <a:endParaRPr lang="ko-KR" alt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834877" y="3042624"/>
              <a:ext cx="1295399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701548" y="7902938"/>
              <a:ext cx="1049858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합격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314418" y="7932141"/>
              <a:ext cx="1096781" cy="43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불량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166667" y="9027085"/>
              <a:ext cx="7225133" cy="73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Logical Regression – Confusion Matrix</a:t>
              </a:r>
            </a:p>
            <a:p>
              <a:r>
                <a:rPr lang="en-US" altLang="ko-KR" sz="1400" b="1" dirty="0" smtClean="0"/>
                <a:t>[</a:t>
              </a:r>
              <a:r>
                <a:rPr lang="en-US" altLang="ko-KR" sz="1400" b="1" dirty="0" err="1" smtClean="0"/>
                <a:t>OverSampled</a:t>
              </a:r>
              <a:r>
                <a:rPr lang="en-US" altLang="ko-KR" sz="1400" b="1" dirty="0" smtClean="0"/>
                <a:t>]</a:t>
              </a:r>
              <a:endParaRPr lang="ko-KR" altLang="en-US" sz="1400" b="1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486820" y="8827923"/>
            <a:ext cx="756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여러가지 </a:t>
            </a:r>
            <a:r>
              <a:rPr lang="ko-KR" altLang="en-US" b="1" dirty="0" err="1" smtClean="0">
                <a:latin typeface="Noto Sans"/>
                <a:ea typeface="Noto Sans CJK KR Bold (TTF)" panose="020B0800000000000000" pitchFamily="50" charset="-127"/>
              </a:rPr>
              <a:t>머신러닝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 모델을 통해 가장 정확한 예측 모델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9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2797396" y="9247174"/>
            <a:ext cx="1257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UnderSampled</a:t>
            </a:r>
            <a:r>
              <a:rPr lang="en-US" altLang="ko-KR" sz="3000" b="1" dirty="0" smtClean="0"/>
              <a:t> </a:t>
            </a:r>
            <a:r>
              <a:rPr lang="en-US" altLang="ko-KR" sz="3000" b="1" dirty="0" smtClean="0"/>
              <a:t>Data</a:t>
            </a:r>
            <a:r>
              <a:rPr lang="ko-KR" altLang="en-US" sz="3000" b="1" dirty="0" smtClean="0"/>
              <a:t>의 </a:t>
            </a:r>
            <a:r>
              <a:rPr lang="ko-KR" altLang="en-US" sz="3000" b="1" dirty="0" err="1" smtClean="0"/>
              <a:t>모델별</a:t>
            </a:r>
            <a:r>
              <a:rPr lang="en-US" altLang="ko-KR" sz="3000" b="1" dirty="0" smtClean="0"/>
              <a:t> </a:t>
            </a:r>
            <a:r>
              <a:rPr lang="ko-KR" altLang="en-US" sz="3000" b="1" dirty="0" smtClean="0"/>
              <a:t>정확도 </a:t>
            </a:r>
            <a:r>
              <a:rPr lang="ko-KR" altLang="en-US" sz="3000" b="1" dirty="0" smtClean="0"/>
              <a:t>비교를 통한 가장 나은 예측 모델 도출</a:t>
            </a:r>
            <a:endParaRPr lang="ko-KR" altLang="en-US" sz="3000" b="1" dirty="0"/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476500"/>
            <a:ext cx="16367792" cy="63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8" y="2476500"/>
            <a:ext cx="16367792" cy="63093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97396" y="9247174"/>
            <a:ext cx="1257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OverSampled</a:t>
            </a:r>
            <a:r>
              <a:rPr lang="en-US" altLang="ko-KR" sz="3000" b="1" dirty="0" smtClean="0"/>
              <a:t> Data</a:t>
            </a:r>
            <a:r>
              <a:rPr lang="ko-KR" altLang="en-US" sz="3000" b="1" dirty="0" smtClean="0"/>
              <a:t>의 </a:t>
            </a:r>
            <a:r>
              <a:rPr lang="ko-KR" altLang="en-US" sz="3000" b="1" dirty="0" err="1" smtClean="0"/>
              <a:t>모델별</a:t>
            </a:r>
            <a:r>
              <a:rPr lang="en-US" altLang="ko-KR" sz="3000" b="1" dirty="0" smtClean="0"/>
              <a:t> </a:t>
            </a:r>
            <a:r>
              <a:rPr lang="ko-KR" altLang="en-US" sz="3000" b="1" dirty="0" smtClean="0"/>
              <a:t>정확도 </a:t>
            </a:r>
            <a:r>
              <a:rPr lang="ko-KR" altLang="en-US" sz="3000" b="1" dirty="0" smtClean="0"/>
              <a:t>비교를 통한 가장 나은 예측 모델 도출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8473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900000" y="3851251"/>
            <a:ext cx="6446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가장 정확도가 높았던 </a:t>
            </a:r>
            <a:r>
              <a:rPr lang="en-US" altLang="ko-KR" sz="3600" dirty="0" err="1" smtClean="0"/>
              <a:t>XGBoost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모델을 통해서 각 센서들이 </a:t>
            </a:r>
            <a:r>
              <a:rPr lang="ko-KR" altLang="en-US" sz="3600" dirty="0" smtClean="0"/>
              <a:t>불량품 판정</a:t>
            </a:r>
            <a:r>
              <a:rPr lang="ko-KR" altLang="en-US" sz="3600" dirty="0" smtClean="0"/>
              <a:t>에미치는 </a:t>
            </a:r>
            <a:r>
              <a:rPr lang="ko-KR" altLang="en-US" sz="3600" dirty="0" smtClean="0"/>
              <a:t>중요성에 </a:t>
            </a:r>
            <a:r>
              <a:rPr lang="ko-KR" altLang="en-US" sz="3600" dirty="0" smtClean="0"/>
              <a:t>대한 시각화 가능 </a:t>
            </a:r>
            <a:r>
              <a:rPr lang="en-US" altLang="ko-KR" sz="3600" dirty="0" smtClean="0"/>
              <a:t>=&gt; </a:t>
            </a:r>
            <a:r>
              <a:rPr lang="ko-KR" altLang="en-US" sz="3600" dirty="0" err="1" smtClean="0"/>
              <a:t>수율향상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11581"/>
            <a:ext cx="7408160" cy="9541662"/>
          </a:xfrm>
          <a:prstGeom prst="rect">
            <a:avLst/>
          </a:prstGeom>
        </p:spPr>
      </p:pic>
      <p:pic>
        <p:nvPicPr>
          <p:cNvPr id="1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6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2" name="Object 15"/>
          <p:cNvSpPr txBox="1"/>
          <p:nvPr/>
        </p:nvSpPr>
        <p:spPr>
          <a:xfrm>
            <a:off x="14097000" y="2934932"/>
            <a:ext cx="32006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03-2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8763000" y="5321640"/>
            <a:ext cx="80774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– 811k</a:t>
            </a:r>
            <a:r>
              <a:rPr lang="ko-KR" alt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데이터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데이터 전처리 및 탐색</a:t>
            </a: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 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분석 및 시각화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60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/>
          <a:stretch/>
        </p:blipFill>
        <p:spPr>
          <a:xfrm>
            <a:off x="8610600" y="2299486"/>
            <a:ext cx="9174425" cy="6344503"/>
          </a:xfrm>
          <a:prstGeom prst="rect">
            <a:avLst/>
          </a:prstGeom>
        </p:spPr>
      </p:pic>
      <p:pic>
        <p:nvPicPr>
          <p:cNvPr id="17" name="Object 5"/>
          <p:cNvPicPr>
            <a:picLocks noChangeAspect="1"/>
          </p:cNvPicPr>
          <p:nvPr/>
        </p:nvPicPr>
        <p:blipFill rotWithShape="1">
          <a:blip r:embed="rId10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07362" y="4825408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0" t="17874" r="3120" b="13487"/>
          <a:stretch/>
        </p:blipFill>
        <p:spPr>
          <a:xfrm>
            <a:off x="300122" y="3261936"/>
            <a:ext cx="7924800" cy="44196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53654" y="8907224"/>
            <a:ext cx="13256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failureType</a:t>
            </a:r>
            <a:r>
              <a:rPr lang="en-US" altLang="ko-KR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Column </a:t>
            </a:r>
            <a:r>
              <a:rPr lang="ko-KR" altLang="en-US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분석 및 시각화를 통해서</a:t>
            </a:r>
            <a:endParaRPr lang="en-US" altLang="ko-KR" sz="24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algn="ctr"/>
            <a:r>
              <a:rPr lang="ko-KR" altLang="en-US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패턴에는 총 </a:t>
            </a:r>
            <a:r>
              <a:rPr lang="en-US" altLang="ko-KR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</a:t>
            </a:r>
            <a:r>
              <a:rPr lang="ko-KR" altLang="en-US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가지의 </a:t>
            </a:r>
            <a:r>
              <a:rPr lang="ko-KR" altLang="en-US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불량이 </a:t>
            </a:r>
            <a:r>
              <a:rPr lang="ko-KR" altLang="en-US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존재하며</a:t>
            </a:r>
            <a:r>
              <a:rPr lang="en-US" altLang="ko-KR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85.2%</a:t>
            </a:r>
            <a:r>
              <a:rPr lang="ko-KR" altLang="en-US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</a:t>
            </a:r>
            <a:r>
              <a:rPr lang="en-US" altLang="ko-KR" sz="24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타입에 </a:t>
            </a:r>
            <a:r>
              <a:rPr lang="ko-KR" altLang="en-US" sz="24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해당한다는 사실을 알 수 있음</a:t>
            </a:r>
            <a:endParaRPr lang="ko-KR" altLang="en-US" sz="24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289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7" y="2569341"/>
            <a:ext cx="11776192" cy="6400104"/>
          </a:xfrm>
          <a:prstGeom prst="rect">
            <a:avLst/>
          </a:prstGeom>
        </p:spPr>
      </p:pic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10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81148" y="4752489"/>
            <a:ext cx="4418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불량 패턴을 판별할 수 없고</a:t>
            </a:r>
            <a:r>
              <a:rPr lang="en-US" altLang="ko-KR" b="1" dirty="0" smtClean="0">
                <a:latin typeface="Noto Sans"/>
                <a:ea typeface="Noto Sans CJK KR Bold (TTF)" panose="020B0800000000000000" pitchFamily="50" charset="-127"/>
              </a:rPr>
              <a:t>, 85.2%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를 차지하는 </a:t>
            </a:r>
            <a:r>
              <a:rPr lang="en-US" altLang="ko-KR" b="1" dirty="0" smtClean="0">
                <a:latin typeface="Noto Sans"/>
                <a:ea typeface="Noto Sans CJK KR Bold (TTF)" panose="020B0800000000000000" pitchFamily="50" charset="-127"/>
              </a:rPr>
              <a:t>none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을 제외한 나머지 패턴의 분석을 통해 패턴 별 자치하는 비율 분석이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88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grpSp>
        <p:nvGrpSpPr>
          <p:cNvPr id="23" name="그룹 1006"/>
          <p:cNvGrpSpPr/>
          <p:nvPr/>
        </p:nvGrpSpPr>
        <p:grpSpPr>
          <a:xfrm>
            <a:off x="5793527" y="2719766"/>
            <a:ext cx="4359961" cy="2735875"/>
            <a:chOff x="6038095" y="5617539"/>
            <a:chExt cx="4359961" cy="2735875"/>
          </a:xfrm>
        </p:grpSpPr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8095" y="5617539"/>
              <a:ext cx="4359961" cy="273587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0594869" y="2704640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scatterplot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boxplot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불량유형을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파이차트로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4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불량유형에서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제외하여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(edge-ring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31" name="그룹 1011"/>
          <p:cNvGrpSpPr/>
          <p:nvPr/>
        </p:nvGrpSpPr>
        <p:grpSpPr>
          <a:xfrm>
            <a:off x="1432836" y="6171713"/>
            <a:ext cx="3576025" cy="3462039"/>
            <a:chOff x="7573936" y="7707088"/>
            <a:chExt cx="3576025" cy="3462039"/>
          </a:xfrm>
        </p:grpSpPr>
        <p:pic>
          <p:nvPicPr>
            <p:cNvPr id="3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3936" y="7707088"/>
              <a:ext cx="3576025" cy="3462039"/>
            </a:xfrm>
            <a:prstGeom prst="rect">
              <a:avLst/>
            </a:prstGeom>
          </p:spPr>
        </p:pic>
      </p:grpSp>
      <p:grpSp>
        <p:nvGrpSpPr>
          <p:cNvPr id="33" name="그룹 1012"/>
          <p:cNvGrpSpPr/>
          <p:nvPr/>
        </p:nvGrpSpPr>
        <p:grpSpPr>
          <a:xfrm>
            <a:off x="9756918" y="4594236"/>
            <a:ext cx="6321890" cy="5460624"/>
            <a:chOff x="10885115" y="8188891"/>
            <a:chExt cx="4405529" cy="3448402"/>
          </a:xfrm>
        </p:grpSpPr>
        <p:pic>
          <p:nvPicPr>
            <p:cNvPr id="34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5115" y="8188891"/>
              <a:ext cx="4405529" cy="344840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2" y="2775473"/>
            <a:ext cx="4418680" cy="2774643"/>
          </a:xfrm>
          <a:prstGeom prst="rect">
            <a:avLst/>
          </a:prstGeom>
        </p:spPr>
      </p:pic>
      <p:sp>
        <p:nvSpPr>
          <p:cNvPr id="25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7" name="Object 5"/>
          <p:cNvPicPr>
            <a:picLocks noChangeAspect="1"/>
          </p:cNvPicPr>
          <p:nvPr/>
        </p:nvPicPr>
        <p:blipFill rotWithShape="1">
          <a:blip r:embed="rId11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29600" y="1307112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5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9" y="2788010"/>
            <a:ext cx="8826836" cy="69382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36129" y="2094272"/>
            <a:ext cx="857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 크기가 커질수록 </a:t>
            </a:r>
            <a:r>
              <a:rPr lang="ko-KR" altLang="en-US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불량 패턴화 감소</a:t>
            </a:r>
            <a:endParaRPr lang="en-US" altLang="ko-KR" dirty="0" smtClean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=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웨이퍼크기가 </a:t>
            </a:r>
            <a:r>
              <a:rPr lang="ko-KR" altLang="en-US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작을수록 불량의 </a:t>
            </a:r>
            <a:r>
              <a:rPr lang="ko-KR" altLang="en-US" dirty="0" err="1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패턴화가</a:t>
            </a:r>
            <a:r>
              <a:rPr lang="ko-KR" altLang="en-US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확실하게 나타남</a:t>
            </a:r>
            <a:endParaRPr lang="ko-KR" altLang="en-US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8" name="Object 5"/>
          <p:cNvPicPr>
            <a:picLocks noChangeAspect="1"/>
          </p:cNvPicPr>
          <p:nvPr/>
        </p:nvPicPr>
        <p:blipFill rotWithShape="1">
          <a:blip r:embed="rId9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3205" y="3605276"/>
            <a:ext cx="838053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30560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30001" y="5127429"/>
            <a:ext cx="519518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프로젝트 배경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2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364" y="612261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5710852"/>
            <a:ext cx="3784572" cy="61627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39226" y="3441947"/>
            <a:ext cx="716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부터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까지 있으나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이상의 데이터는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수가 적어 표에 잘 보이지 않으므로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500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초과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미만으로 정하여 시각화하기로 결정하였습니다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미만인 게 가장 많습니다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불량유형별로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하여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15" name="그룹 1002"/>
          <p:cNvGrpSpPr/>
          <p:nvPr/>
        </p:nvGrpSpPr>
        <p:grpSpPr>
          <a:xfrm>
            <a:off x="995497" y="3343681"/>
            <a:ext cx="4283414" cy="2325496"/>
            <a:chOff x="1666667" y="3157073"/>
            <a:chExt cx="4139104" cy="2217008"/>
          </a:xfrm>
        </p:grpSpPr>
        <p:pic>
          <p:nvPicPr>
            <p:cNvPr id="16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67" y="3157073"/>
              <a:ext cx="4139104" cy="2217008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5545485" y="3343681"/>
            <a:ext cx="4619418" cy="2622703"/>
            <a:chOff x="5845083" y="3120448"/>
            <a:chExt cx="3851945" cy="23809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5083" y="3120448"/>
              <a:ext cx="3851945" cy="2380983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6371666"/>
            <a:ext cx="3209925" cy="533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7" y="5792804"/>
            <a:ext cx="2790825" cy="659612"/>
          </a:xfrm>
          <a:prstGeom prst="rect">
            <a:avLst/>
          </a:prstGeom>
        </p:spPr>
      </p:pic>
      <p:sp>
        <p:nvSpPr>
          <p:cNvPr id="21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4" name="Object 5"/>
          <p:cNvPicPr>
            <a:picLocks noChangeAspect="1"/>
          </p:cNvPicPr>
          <p:nvPr/>
        </p:nvPicPr>
        <p:blipFill rotWithShape="1">
          <a:blip r:embed="rId1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68907" y="3098535"/>
            <a:ext cx="716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    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불량유형 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 열을 기준으로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    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를 시각화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테스트에서 불량이 많이 줄어들었습니다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트레이닝에서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center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불량유형이 많았으나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테스트에서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많이 감소하였습니다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2980721"/>
            <a:ext cx="4675019" cy="2470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1" y="6527245"/>
            <a:ext cx="4632687" cy="25213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55" y="2963501"/>
            <a:ext cx="4584246" cy="2794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14" y="6487760"/>
            <a:ext cx="4655796" cy="2923536"/>
          </a:xfrm>
          <a:prstGeom prst="rect">
            <a:avLst/>
          </a:prstGeom>
        </p:spPr>
      </p:pic>
      <p:sp>
        <p:nvSpPr>
          <p:cNvPr id="21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2" name="Object 5"/>
          <p:cNvPicPr>
            <a:picLocks noChangeAspect="1"/>
          </p:cNvPicPr>
          <p:nvPr/>
        </p:nvPicPr>
        <p:blipFill rotWithShape="1">
          <a:blip r:embed="rId11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6800" y="1253035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273"/>
            <a:ext cx="7924800" cy="6079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7800" y="3695700"/>
            <a:ext cx="7852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유형에 따른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 를 구하여 불량률과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어느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유형이 가장 많이 나오는지에 대한  분석을 해보았습니다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총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172950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중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패턴이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147431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85.24% ,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나머지 패턴이 있는 불량품은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15.76%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정도 나오는 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패턴이 있는 불량품 중에는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9680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가장 높고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가장 낮게 낮습니다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그러므로 패턴이 있는 불량 유형 중 흔히 나는 불량 유형이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이라는 것을 알 수 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20200" y="2152107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31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6240" y="7012826"/>
            <a:ext cx="3090317" cy="7239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75555" y="2438698"/>
            <a:ext cx="483583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Edge-Loc’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다른  불량 유형에 비하여 차이가 적은 편으로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7.5%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1109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6.9%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0.6%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차이를 보였습니다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1075,2126,3036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세개의 크기가 비슷하게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1075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21.1%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나타났고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2126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15.7%, 3036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14.7%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이외의 크기는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차이가 크지 않는걸로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‘Random’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밑인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1638, 533, 1080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비슷한 수치를 나타냈으며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외에의 크기는 비슷한 비율을 나타냈습니다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741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516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보다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4.7%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20400" y="1929600"/>
            <a:ext cx="9219600" cy="8056800"/>
            <a:chOff x="1220400" y="1929600"/>
            <a:chExt cx="9219600" cy="8056800"/>
          </a:xfrm>
        </p:grpSpPr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200" y="1929600"/>
              <a:ext cx="4057200" cy="4122000"/>
            </a:xfrm>
            <a:prstGeom prst="rect">
              <a:avLst/>
            </a:prstGeom>
          </p:spPr>
        </p:pic>
        <p:pic>
          <p:nvPicPr>
            <p:cNvPr id="15" name="그림 14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400" y="1929600"/>
              <a:ext cx="4057200" cy="4122000"/>
            </a:xfrm>
            <a:prstGeom prst="rect">
              <a:avLst/>
            </a:prstGeom>
          </p:spPr>
        </p:pic>
        <p:pic>
          <p:nvPicPr>
            <p:cNvPr id="20" name="그림 19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00" y="5864400"/>
              <a:ext cx="4057200" cy="4122000"/>
            </a:xfrm>
            <a:prstGeom prst="rect">
              <a:avLst/>
            </a:prstGeom>
          </p:spPr>
        </p:pic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00" y="5864400"/>
              <a:ext cx="4057200" cy="4122000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sp>
        <p:nvSpPr>
          <p:cNvPr id="2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05748" y="1454162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32" name="Object 5"/>
          <p:cNvPicPr>
            <a:picLocks noChangeAspect="1"/>
          </p:cNvPicPr>
          <p:nvPr/>
        </p:nvPicPr>
        <p:blipFill rotWithShape="1">
          <a:blip r:embed="rId1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67096" y="850472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93154" y="3418744"/>
            <a:ext cx="483583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‘Center’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51.0%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 압도적으로  높은 수치를 나타내고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904(5.7%), 1226(4.0%)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‘Donut’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1334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42.2%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압도적으로 높은 수치를 나타냈고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845(7.9%), 1080(5.9 %)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‘Loc’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533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많이 나온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776(6.7%)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1.6%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‘Scratch’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가장 작은 차이가 나는 불량유형입니다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첫번째와 두번째가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나고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번째와도 약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정도 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19200" y="1927830"/>
            <a:ext cx="9220200" cy="8168782"/>
            <a:chOff x="1219200" y="1927830"/>
            <a:chExt cx="9220200" cy="8168782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927830"/>
              <a:ext cx="4058488" cy="4233600"/>
            </a:xfrm>
            <a:prstGeom prst="rect">
              <a:avLst/>
            </a:prstGeom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24" y="5864400"/>
              <a:ext cx="4056532" cy="4232212"/>
            </a:xfrm>
            <a:prstGeom prst="rect">
              <a:avLst/>
            </a:prstGeom>
          </p:spPr>
        </p:pic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68" y="5864288"/>
              <a:ext cx="4056532" cy="4232212"/>
            </a:xfrm>
            <a:prstGeom prst="rect">
              <a:avLst/>
            </a:prstGeom>
          </p:spPr>
        </p:pic>
        <p:pic>
          <p:nvPicPr>
            <p:cNvPr id="12" name="그림 1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595" y="1929600"/>
              <a:ext cx="4058488" cy="423360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896600" y="204036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5" name="Object 5"/>
          <p:cNvPicPr>
            <a:picLocks noChangeAspect="1"/>
          </p:cNvPicPr>
          <p:nvPr/>
        </p:nvPicPr>
        <p:blipFill rotWithShape="1">
          <a:blip r:embed="rId7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87174" y="1012880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947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900000" y="900000"/>
            <a:ext cx="5996470" cy="90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2800" y="3695700"/>
            <a:ext cx="5562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Wafer </a:t>
            </a:r>
            <a:r>
              <a:rPr lang="ko-KR" altLang="en-US" sz="4000" b="1" dirty="0" smtClean="0"/>
              <a:t>이미지화 전처리</a:t>
            </a:r>
            <a:endParaRPr lang="en-US" altLang="ko-KR" sz="4000" b="1" dirty="0"/>
          </a:p>
          <a:p>
            <a:endParaRPr lang="en-US" altLang="ko-KR" sz="2600" dirty="0" smtClean="0"/>
          </a:p>
          <a:p>
            <a:pPr marL="457200" indent="-457200">
              <a:buFontTx/>
              <a:buChar char="-"/>
            </a:pPr>
            <a:r>
              <a:rPr lang="en-US" altLang="ko-KR" sz="2600" dirty="0" smtClean="0"/>
              <a:t>None </a:t>
            </a:r>
            <a:r>
              <a:rPr lang="ko-KR" altLang="en-US" sz="2600" dirty="0"/>
              <a:t>패턴을 제외한 항목만 </a:t>
            </a:r>
            <a:r>
              <a:rPr lang="ko-KR" altLang="en-US" sz="2600" dirty="0" smtClean="0"/>
              <a:t>분리</a:t>
            </a:r>
            <a:endParaRPr lang="en-US" altLang="ko-KR" sz="2600" dirty="0" smtClean="0"/>
          </a:p>
          <a:p>
            <a:endParaRPr lang="en-US" altLang="ko-KR" sz="2600" dirty="0"/>
          </a:p>
          <a:p>
            <a:pPr marL="457200" indent="-457200">
              <a:buFontTx/>
              <a:buChar char="-"/>
            </a:pPr>
            <a:r>
              <a:rPr lang="ko-KR" altLang="en-US" sz="2600" dirty="0"/>
              <a:t>서로 다른 다이 크기를 가진</a:t>
            </a:r>
            <a:r>
              <a:rPr lang="en-US" altLang="ko-KR" sz="2600" dirty="0"/>
              <a:t> </a:t>
            </a:r>
            <a:r>
              <a:rPr lang="ko-KR" altLang="en-US" sz="2600" dirty="0"/>
              <a:t>웨이퍼의 이미지 화를 위해서 새로운 </a:t>
            </a:r>
            <a:r>
              <a:rPr lang="en-US" altLang="ko-KR" sz="2600" dirty="0"/>
              <a:t>‘</a:t>
            </a:r>
            <a:r>
              <a:rPr lang="en-US" altLang="ko-KR" sz="2600" dirty="0" err="1"/>
              <a:t>waferMapDim</a:t>
            </a:r>
            <a:r>
              <a:rPr lang="en-US" altLang="ko-KR" sz="2600" dirty="0"/>
              <a:t>’</a:t>
            </a:r>
            <a:r>
              <a:rPr lang="ko-KR" altLang="en-US" sz="2600" dirty="0"/>
              <a:t>컬럼 </a:t>
            </a:r>
            <a:r>
              <a:rPr lang="ko-KR" altLang="en-US" sz="2600" dirty="0" smtClean="0"/>
              <a:t>생성</a:t>
            </a:r>
            <a:endParaRPr lang="en-US" altLang="ko-KR" sz="2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43100"/>
            <a:ext cx="8754866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97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957163"/>
            <a:ext cx="7944960" cy="804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00" y="4305300"/>
            <a:ext cx="51816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/>
              <a:t>Wafer </a:t>
            </a:r>
            <a:r>
              <a:rPr lang="ko-KR" altLang="en-US" sz="3800" b="1" dirty="0" smtClean="0"/>
              <a:t>이미지화</a:t>
            </a:r>
            <a:endParaRPr lang="en-US" altLang="ko-KR" sz="3800" b="1" dirty="0" smtClean="0"/>
          </a:p>
          <a:p>
            <a:endParaRPr lang="en-US" altLang="ko-KR" sz="2400" dirty="0" smtClean="0"/>
          </a:p>
          <a:p>
            <a:pPr marL="342900" indent="-342900">
              <a:buFontTx/>
              <a:buChar char="-"/>
            </a:pPr>
            <a:r>
              <a:rPr lang="ko-KR" altLang="en-US" sz="2400" dirty="0" smtClean="0"/>
              <a:t>불량 패턴 별 웨이퍼 이미지화</a:t>
            </a:r>
            <a:endParaRPr lang="en-US" altLang="ko-KR" sz="2400" dirty="0" smtClean="0"/>
          </a:p>
          <a:p>
            <a:pPr marL="342900" indent="-342900">
              <a:buFontTx/>
              <a:buChar char="-"/>
            </a:pPr>
            <a:endParaRPr lang="en-US" altLang="ko-KR" sz="2400" dirty="0" smtClean="0"/>
          </a:p>
          <a:p>
            <a:pPr marL="342900" indent="-342900">
              <a:buFontTx/>
              <a:buChar char="-"/>
            </a:pPr>
            <a:r>
              <a:rPr lang="en-US" altLang="ko-KR" sz="2400" dirty="0" err="1" smtClean="0"/>
              <a:t>waferMap</a:t>
            </a:r>
            <a:r>
              <a:rPr lang="en-US" altLang="ko-KR" sz="2400" dirty="0" smtClean="0"/>
              <a:t> Column</a:t>
            </a:r>
            <a:r>
              <a:rPr lang="ko-KR" altLang="en-US" sz="2400" dirty="0" smtClean="0"/>
              <a:t>에 있는</a:t>
            </a:r>
            <a:r>
              <a:rPr lang="en-US" altLang="ko-KR" sz="2400" dirty="0" smtClean="0"/>
              <a:t>0,1,2</a:t>
            </a:r>
            <a:r>
              <a:rPr lang="ko-KR" altLang="en-US" sz="2400" dirty="0" smtClean="0"/>
              <a:t>와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생성한 </a:t>
            </a:r>
            <a:r>
              <a:rPr lang="en-US" altLang="ko-KR" sz="2400" dirty="0" err="1" smtClean="0"/>
              <a:t>waferDim</a:t>
            </a:r>
            <a:r>
              <a:rPr lang="en-US" altLang="ko-KR" sz="2400" dirty="0" smtClean="0"/>
              <a:t> Column</a:t>
            </a:r>
            <a:r>
              <a:rPr lang="ko-KR" altLang="en-US" sz="2400" dirty="0" smtClean="0"/>
              <a:t>을 이용해 불량 웨이퍼를 패턴 별 이미지화</a:t>
            </a:r>
            <a:endParaRPr lang="en-US" altLang="ko-KR" sz="2400" dirty="0" smtClean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 smtClean="0"/>
              <a:t>기존 반도체 생산 공정의 데이터를 이용해 공정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불량품 결과 사이의 공정 문제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도출된 결과값으로 반도체 공정 효율 상승을 기대 가능</a:t>
            </a:r>
            <a:endParaRPr lang="en-US" altLang="ko-KR" sz="2400" dirty="0" smtClean="0"/>
          </a:p>
        </p:txBody>
      </p:sp>
      <p:pic>
        <p:nvPicPr>
          <p:cNvPr id="10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28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95500"/>
            <a:ext cx="14782800" cy="74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75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762853"/>
            <a:ext cx="16358648" cy="20299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5" y="3792825"/>
            <a:ext cx="16358648" cy="20299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847450"/>
            <a:ext cx="16358648" cy="20299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65" y="7902075"/>
            <a:ext cx="16358648" cy="20299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00" y="793730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178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738200"/>
            <a:ext cx="16358648" cy="20299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7" y="3768172"/>
            <a:ext cx="16358648" cy="20299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7" y="5798144"/>
            <a:ext cx="16358648" cy="20299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9" y="7828116"/>
            <a:ext cx="16358648" cy="22768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4800" y="844980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28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개요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6667" y="4080845"/>
            <a:ext cx="1389243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과거 1930년대 영국에서 흑백 브라운관(CRT)를 출시를 시작으로 많은 디스플레이 기기는 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 시장의 큰 변화를 맞이하게 되었다.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디스플레이산업 역시 새로운 시장을 형성하며 한 단계 업그레이드 됐다.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앞으로의 전망역시 LCD를 위주로 발전과 변화를 맞이 할 텐데 이 중요한 구성 요소로 TFT가 있는데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그래서 우리는 그 중요한 TFT를 구성하고 있는 반도체 요소들의 다양한 불량원인과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제일 잘 발생하는 불량은 뭐가 있는 분석을 하려고 한다.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6667" y="2482410"/>
            <a:ext cx="534373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: 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분석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이유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 </a:t>
            </a:r>
            <a:r>
              <a:rPr kumimoji="0" lang="ko-KR" alt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및 훈련내용과의 관련성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17" name="그룹 1003"/>
          <p:cNvGrpSpPr/>
          <p:nvPr/>
        </p:nvGrpSpPr>
        <p:grpSpPr>
          <a:xfrm>
            <a:off x="8357561" y="2166939"/>
            <a:ext cx="9587465" cy="553998"/>
            <a:chOff x="9367774" y="1970190"/>
            <a:chExt cx="9587465" cy="553998"/>
          </a:xfrm>
        </p:grpSpPr>
        <p:sp>
          <p:nvSpPr>
            <p:cNvPr id="18" name="Object 14"/>
            <p:cNvSpPr txBox="1"/>
            <p:nvPr/>
          </p:nvSpPr>
          <p:spPr>
            <a:xfrm>
              <a:off x="9783810" y="1970190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R (TTF)" panose="020B0500000000000000" pitchFamily="50" charset="-127"/>
                  <a:ea typeface="Noto Sans Mono CJK KR R (TTF)" panose="020B0500000000000000" pitchFamily="50" charset="-127"/>
                  <a:cs typeface="S-Core Dream 5 Medium" pitchFamily="34" charset="0"/>
                </a:rPr>
                <a:t>프로젝트 주제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</a:endParaRPr>
            </a:p>
          </p:txBody>
        </p:sp>
        <p:grpSp>
          <p:nvGrpSpPr>
            <p:cNvPr id="19" name="그룹 1004"/>
            <p:cNvGrpSpPr/>
            <p:nvPr/>
          </p:nvGrpSpPr>
          <p:grpSpPr>
            <a:xfrm>
              <a:off x="9367774" y="2186359"/>
              <a:ext cx="160149" cy="160149"/>
              <a:chOff x="9367774" y="2186359"/>
              <a:chExt cx="160149" cy="160149"/>
            </a:xfrm>
          </p:grpSpPr>
          <p:pic>
            <p:nvPicPr>
              <p:cNvPr id="20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67774" y="2186359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21" name="Object 12"/>
          <p:cNvSpPr txBox="1"/>
          <p:nvPr/>
        </p:nvSpPr>
        <p:spPr>
          <a:xfrm>
            <a:off x="8343129" y="3029338"/>
            <a:ext cx="706333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defRPr/>
            </a:pPr>
            <a:r>
              <a:rPr kumimoji="0" lang="ko-KR" alt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디스플레이 중요 구성 </a:t>
            </a:r>
            <a:r>
              <a:rPr lang="ko-KR" altLang="en-US" sz="2400" kern="0" spc="-1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부품인 반도체 생산 과정에서 </a:t>
            </a:r>
            <a:endParaRPr lang="en-US" altLang="ko-KR" sz="2400" kern="0" spc="-100" dirty="0" smtClean="0">
              <a:solidFill>
                <a:srgbClr val="4C4747"/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  <a:cs typeface="S-Core Dream 3 Light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중요한 부품인 웨이퍼의 불량 종류 및  불량 데이터 분석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92933" y="118870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두개를 </a:t>
            </a:r>
            <a:r>
              <a:rPr lang="ko-KR" altLang="en-US" dirty="0" err="1" smtClean="0"/>
              <a:t>한페이지에</a:t>
            </a:r>
            <a:r>
              <a:rPr lang="ko-KR" altLang="en-US" dirty="0" smtClean="0"/>
              <a:t> 작성한다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40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769393"/>
            <a:ext cx="8696918" cy="36929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98262" y="3176431"/>
            <a:ext cx="926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 불량률 공정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관련 머신러닝을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 시킨 모델보다 테스트한 모델의 수가 많음을 확인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5" name="Object 5"/>
          <p:cNvPicPr>
            <a:picLocks noChangeAspect="1"/>
          </p:cNvPicPr>
          <p:nvPr/>
        </p:nvPicPr>
        <p:blipFill rotWithShape="1">
          <a:blip r:embed="rId6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1800" y="4365212"/>
            <a:ext cx="441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작성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r>
              <a:rPr lang="ko-KR" altLang="en-US" dirty="0" smtClean="0"/>
              <a:t>뒤에 안쓰면 이 페이지 </a:t>
            </a:r>
            <a:r>
              <a:rPr lang="ko-KR" altLang="en-US" dirty="0" err="1" smtClean="0"/>
              <a:t>필요없음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521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00400" y="4686300"/>
            <a:ext cx="12039600" cy="2209800"/>
          </a:xfrm>
        </p:spPr>
        <p:txBody>
          <a:bodyPr>
            <a:normAutofit/>
          </a:bodyPr>
          <a:lstStyle/>
          <a:p>
            <a:r>
              <a:rPr lang="ko-KR" altLang="en-US" sz="5000" b="1" dirty="0" smtClean="0"/>
              <a:t>웨이퍼 맵 이미지 머신 러닝 데이터 분석 자료 </a:t>
            </a:r>
            <a:r>
              <a:rPr lang="ko-KR" altLang="en-US" sz="5000" b="1" dirty="0" err="1" smtClean="0"/>
              <a:t>추가예정</a:t>
            </a:r>
            <a:endParaRPr lang="ko-KR" altLang="en-US" sz="5000" b="1" dirty="0"/>
          </a:p>
        </p:txBody>
      </p:sp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4200" y="278130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데이터를 통해 어떤 부분을 알고 싶었는지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분석을 한 이유를  종합해서 어떤 결론이 </a:t>
            </a:r>
            <a:r>
              <a:rPr lang="ko-KR" altLang="en-US" dirty="0" err="1" smtClean="0"/>
              <a:t>나왔는가에</a:t>
            </a:r>
            <a:r>
              <a:rPr lang="ko-KR" altLang="en-US" dirty="0" smtClean="0"/>
              <a:t> 포커스 해서 작성하면 된다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5816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6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2" name="Object 15"/>
          <p:cNvSpPr txBox="1"/>
          <p:nvPr/>
        </p:nvSpPr>
        <p:spPr>
          <a:xfrm>
            <a:off x="13639800" y="2934932"/>
            <a:ext cx="36578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03-3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3" name="Object 16"/>
          <p:cNvSpPr txBox="1"/>
          <p:nvPr/>
        </p:nvSpPr>
        <p:spPr>
          <a:xfrm>
            <a:off x="9829800" y="5321640"/>
            <a:ext cx="7010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0" cap="none" spc="-4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페이지 제작 및 서버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2000" y="6573600"/>
            <a:ext cx="4496019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Django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를 이용한 사이트 구현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spc="-200" noProof="0" dirty="0" err="1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G마켓 산스 TTF Medium" panose="02000000000000000000" pitchFamily="2" charset="-127"/>
                <a:cs typeface="S-Core Dream 3 Light" pitchFamily="34" charset="0"/>
              </a:rPr>
              <a:t>Ubunto</a:t>
            </a:r>
            <a:r>
              <a:rPr lang="ko-KR" altLang="en-US" sz="3000" kern="0" spc="-200" noProof="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G마켓 산스 TTF Medium" panose="02000000000000000000" pitchFamily="2" charset="-127"/>
                <a:cs typeface="S-Core Dream 3 Light" pitchFamily="34" charset="0"/>
              </a:rPr>
              <a:t>를 이용한 서버 연결</a:t>
            </a: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147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00600" y="461010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내용 추가 바랍니다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3600" y="6134100"/>
            <a:ext cx="4418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"/>
                <a:ea typeface="Noto Sans CJK KR Bold (TTF)" panose="020B0800000000000000" pitchFamily="50" charset="-127"/>
              </a:rPr>
              <a:t>시각화를 한 이유 및 결론 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작성</a:t>
            </a:r>
            <a:endParaRPr lang="en-US" altLang="ko-KR" b="1" dirty="0" smtClean="0">
              <a:latin typeface="Noto Sans"/>
              <a:ea typeface="Noto Sans CJK KR Bold (TTF)" panose="020B0800000000000000" pitchFamily="50" charset="-127"/>
            </a:endParaRPr>
          </a:p>
          <a:p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왜 </a:t>
            </a:r>
            <a:r>
              <a:rPr lang="ko-KR" altLang="en-US" b="1" dirty="0" err="1" smtClean="0">
                <a:latin typeface="Noto Sans"/>
                <a:ea typeface="Noto Sans CJK KR Bold (TTF)" panose="020B0800000000000000" pitchFamily="50" charset="-127"/>
              </a:rPr>
              <a:t>이페이지가</a:t>
            </a:r>
            <a:r>
              <a:rPr lang="ko-KR" altLang="en-US" b="1" dirty="0" smtClean="0">
                <a:latin typeface="Noto Sans"/>
                <a:ea typeface="Noto Sans CJK KR Bold (TTF)" panose="020B0800000000000000" pitchFamily="50" charset="-127"/>
              </a:rPr>
              <a:t> 있는지 및 기능이 어떻게 되는지 간략한 설명 및 이미지만 </a:t>
            </a:r>
            <a:r>
              <a:rPr lang="en-US" altLang="ko-KR" b="1" dirty="0" smtClean="0">
                <a:latin typeface="Noto Sans"/>
                <a:ea typeface="Noto Sans CJK KR Bold (TTF)" panose="020B0800000000000000" pitchFamily="50" charset="-127"/>
              </a:rPr>
              <a:t>add</a:t>
            </a:r>
            <a:endParaRPr lang="en-US" altLang="ko-KR" b="1" dirty="0">
              <a:latin typeface="Noto Sans"/>
              <a:ea typeface="Noto Sans CJK KR Bold (TTF)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299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2381" y="5127429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결론 및 </a:t>
            </a: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향후과제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8534400" y="1671841"/>
            <a:ext cx="92964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	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디스플레이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패널은 다양한 센서를 사용하여 불량을 감지합니다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이러한 센서는 디스플레이 패널의 전기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,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광학 및 기계적 특성을 측정합니다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센서에서 수집된 데이터는 불량의 존재를 감지하기 위해 분석됩니다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  <a:p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TFT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패널의 웨이퍼에서 발생하는 불량 은  디스플레이 패널의 색상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,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밝기 및 선명도에 영향을 줄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또한 웨이퍼의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감소시킬 수도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  <a:p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	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센서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데이터 분석을 통해 제조업체는 웨이퍼에서 발생하는 불량의 종류와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파악할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 정보는 공정 및 환경을 개선하기 위한 조치를 취하는 데 사용할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</a:p>
          <a:p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	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센서 와 불량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데이터 분석은 디스플레이 패널의 품질을 개선하고 웨이퍼의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향상시키는 데 필수적인 도구입니다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 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이를 통해 제조업체는 불량을 사전에 감지하고 </a:t>
            </a:r>
            <a:r>
              <a:rPr lang="ko-KR" altLang="en-US" sz="3000" kern="0" spc="-200" dirty="0" err="1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수율을</a:t>
            </a:r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저하시키는 문제를 해결할 수 있습니다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  <a:p>
            <a:r>
              <a:rPr lang="ko-KR" altLang="en-US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이 결론이 도움이 되셨기를 바랍니다</a:t>
            </a:r>
            <a:r>
              <a:rPr lang="en-US" altLang="ko-KR" sz="3000" kern="0" spc="-200" dirty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4531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2600" y="2700857"/>
            <a:ext cx="3416363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97000" y="5127429"/>
            <a:ext cx="252818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느낀점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37412" y="6743700"/>
            <a:ext cx="10271918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해당 주제를 받고   자료조사를 하기  전이나 하는  중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,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  주제에  대해 이 해하면서 접근하는 것이 쉽지 않았고 현실은 쉽지 않구나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…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라는 것을 간접적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?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으로나마 느낄 수 있는 좋은 계기가 되었고 포기하지않고 할 수 있는 것에 도전 해볼 수 있는 좋은 계기가 되었다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411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09524" y="2190431"/>
            <a:ext cx="16103714" cy="6155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THANK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YOU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09524" y="1578982"/>
            <a:ext cx="2620358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2023 </a:t>
            </a:r>
            <a:r>
              <a:rPr lang="ko-KR" altLang="en-US" sz="31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프로젝트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20800" y="8174129"/>
            <a:ext cx="2683962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4 Regular" pitchFamily="34" charset="0"/>
              </a:rPr>
              <a:t>Team Dissplay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713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4" name="Object 15"/>
          <p:cNvSpPr txBox="1"/>
          <p:nvPr/>
        </p:nvSpPr>
        <p:spPr>
          <a:xfrm>
            <a:off x="14706600" y="2934932"/>
            <a:ext cx="25910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72800" y="5321640"/>
            <a:ext cx="5867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0" cap="none" spc="-40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수행절차</a:t>
            </a:r>
            <a:r>
              <a:rPr kumimoji="0" lang="ko-KR" alt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 및 방법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 Workflow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 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명세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0" name="Object 6"/>
          <p:cNvSpPr txBox="1"/>
          <p:nvPr/>
        </p:nvSpPr>
        <p:spPr>
          <a:xfrm>
            <a:off x="1810050" y="249440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work-flow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734202"/>
              </p:ext>
            </p:extLst>
          </p:nvPr>
        </p:nvGraphicFramePr>
        <p:xfrm>
          <a:off x="609611" y="1111209"/>
          <a:ext cx="16916377" cy="8767187"/>
        </p:xfrm>
        <a:graphic>
          <a:graphicData uri="http://schemas.openxmlformats.org/drawingml/2006/table">
            <a:tbl>
              <a:tblPr/>
              <a:tblGrid>
                <a:gridCol w="2246980">
                  <a:extLst>
                    <a:ext uri="{9D8B030D-6E8A-4147-A177-3AD203B41FA5}">
                      <a16:colId xmlns:a16="http://schemas.microsoft.com/office/drawing/2014/main" val="1881516644"/>
                    </a:ext>
                  </a:extLst>
                </a:gridCol>
                <a:gridCol w="3597493">
                  <a:extLst>
                    <a:ext uri="{9D8B030D-6E8A-4147-A177-3AD203B41FA5}">
                      <a16:colId xmlns:a16="http://schemas.microsoft.com/office/drawing/2014/main" val="1284184212"/>
                    </a:ext>
                  </a:extLst>
                </a:gridCol>
                <a:gridCol w="1164238">
                  <a:extLst>
                    <a:ext uri="{9D8B030D-6E8A-4147-A177-3AD203B41FA5}">
                      <a16:colId xmlns:a16="http://schemas.microsoft.com/office/drawing/2014/main" val="985390550"/>
                    </a:ext>
                  </a:extLst>
                </a:gridCol>
                <a:gridCol w="1164238">
                  <a:extLst>
                    <a:ext uri="{9D8B030D-6E8A-4147-A177-3AD203B41FA5}">
                      <a16:colId xmlns:a16="http://schemas.microsoft.com/office/drawing/2014/main" val="1487336080"/>
                    </a:ext>
                  </a:extLst>
                </a:gridCol>
                <a:gridCol w="1164238">
                  <a:extLst>
                    <a:ext uri="{9D8B030D-6E8A-4147-A177-3AD203B41FA5}">
                      <a16:colId xmlns:a16="http://schemas.microsoft.com/office/drawing/2014/main" val="3018257070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980789766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1708437396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33582824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667197994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45517513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536235508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07064409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18898051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749432306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672260382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62694038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1862649005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208183177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4105392401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220599678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152871855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629103660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259951503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4207271138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808506980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770187812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833778131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130187605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3196752732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1653027321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407134840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1247493424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642044447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12442457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576313904"/>
                    </a:ext>
                  </a:extLst>
                </a:gridCol>
                <a:gridCol w="244490">
                  <a:extLst>
                    <a:ext uri="{9D8B030D-6E8A-4147-A177-3AD203B41FA5}">
                      <a16:colId xmlns:a16="http://schemas.microsoft.com/office/drawing/2014/main" val="2394471909"/>
                    </a:ext>
                  </a:extLst>
                </a:gridCol>
              </a:tblGrid>
              <a:tr h="14941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단위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세부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담당자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상태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dirty="0" smtClean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기간</a:t>
                      </a:r>
                      <a:endParaRPr lang="ko-KR" altLang="en-US" sz="1100" b="1" dirty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</a:t>
                      </a:r>
                      <a:r>
                        <a:rPr lang="ko-KR" altLang="en-US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월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806331"/>
                  </a:ext>
                </a:extLst>
              </a:tr>
              <a:tr h="2576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3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FF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7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8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9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10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11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12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13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14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15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16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17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18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19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20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21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22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23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24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25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26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27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28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rgbClr val="FF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29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30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31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98448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01.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업무분석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F/E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분석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 분석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Git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파악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247598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02.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프로그램 설치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git for windows, pycharm, source tree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설치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934916"/>
                  </a:ext>
                </a:extLst>
              </a:tr>
              <a:tr h="643176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03.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서브 프로그램 추가설치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MySQL, </a:t>
                      </a:r>
                      <a:r>
                        <a:rPr lang="en-US" sz="1100" b="0" dirty="0" err="1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DBeaver</a:t>
                      </a:r>
                      <a:r>
                        <a:rPr lang="en-US" sz="11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1100" b="0" dirty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설치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442028"/>
                  </a:ext>
                </a:extLst>
              </a:tr>
              <a:tr h="233365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01.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기획안 작성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기획안 상세 작성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완료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191861"/>
                  </a:ext>
                </a:extLst>
              </a:tr>
              <a:tr h="233365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02.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개발환경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Git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생성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B/E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환경 세팅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완료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365513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03.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 생성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Dissplay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 및 네임스페이스 생성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</a:rPr>
                        <a:t>완료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456725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rtl="0" fontAlgn="t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04. JAVA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설정 세팅</a:t>
                      </a:r>
                    </a:p>
                  </a:txBody>
                  <a:tcPr marL="11357" marR="11357" marT="7571" marB="757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b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100" b="0" dirty="0"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선택사항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955398"/>
                  </a:ext>
                </a:extLst>
              </a:tr>
              <a:tr h="233365">
                <a:tc rowSpan="4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자료수집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디스플레이 불량품 감지하는 센서에 대한 </a:t>
                      </a:r>
                      <a:b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로그 분석 데이터 조사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조사중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dirty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05/03~0504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943239"/>
                  </a:ext>
                </a:extLst>
              </a:tr>
              <a:tr h="23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727263"/>
                  </a:ext>
                </a:extLst>
              </a:tr>
              <a:tr h="23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532599"/>
                  </a:ext>
                </a:extLst>
              </a:tr>
              <a:tr h="352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319770"/>
                  </a:ext>
                </a:extLst>
              </a:tr>
              <a:tr h="233365">
                <a:tc rowSpan="3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전처리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&lt;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파일 전처리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&gt;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완료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~05/08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056922"/>
                  </a:ext>
                </a:extLst>
              </a:tr>
              <a:tr h="23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427820"/>
                  </a:ext>
                </a:extLst>
              </a:tr>
              <a:tr h="23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787946"/>
                  </a:ext>
                </a:extLst>
              </a:tr>
              <a:tr h="233365">
                <a:tc rowSpan="2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크롤링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및 크롤링 시각화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반도체 불량 관련 크롤링 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기표</a:t>
                      </a:r>
                      <a:b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영석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완료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641372"/>
                  </a:ext>
                </a:extLst>
              </a:tr>
              <a:tr h="23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3266"/>
                  </a:ext>
                </a:extLst>
              </a:tr>
              <a:tr h="233365"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962941"/>
                  </a:ext>
                </a:extLst>
              </a:tr>
              <a:tr h="438270">
                <a:tc rowSpan="2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분석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sensor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분석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종협</a:t>
                      </a:r>
                      <a:b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규민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분석중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~05/11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063984"/>
                  </a:ext>
                </a:extLst>
              </a:tr>
              <a:tr h="848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wafer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분석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</a:rPr>
                        <a:t>기표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영석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수아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수빈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완료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32951"/>
                  </a:ext>
                </a:extLst>
              </a:tr>
              <a:tr h="438270">
                <a:tc rowSpan="2"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시각화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sensor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시각화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종협</a:t>
                      </a:r>
                      <a:b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규민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분석중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932939"/>
                  </a:ext>
                </a:extLst>
              </a:tr>
              <a:tr h="848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wafer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시각화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</a:rPr>
                        <a:t>기표</a:t>
                      </a:r>
                      <a:r>
                        <a:rPr lang="en-US" altLang="ko-KR" sz="1100">
                          <a:effectLst/>
                        </a:rPr>
                        <a:t>, </a:t>
                      </a:r>
                      <a:r>
                        <a:rPr lang="ko-KR" altLang="en-US" sz="1100">
                          <a:effectLst/>
                        </a:rPr>
                        <a:t>영석</a:t>
                      </a:r>
                      <a:br>
                        <a:rPr lang="ko-KR" altLang="en-US" sz="1100">
                          <a:effectLst/>
                        </a:rPr>
                      </a:br>
                      <a:r>
                        <a:rPr lang="ko-KR" altLang="en-US" sz="1100">
                          <a:effectLst/>
                        </a:rPr>
                        <a:t>수아</a:t>
                      </a:r>
                      <a:r>
                        <a:rPr lang="en-US" altLang="ko-KR" sz="1100">
                          <a:effectLst/>
                        </a:rPr>
                        <a:t>,</a:t>
                      </a:r>
                      <a:r>
                        <a:rPr lang="ko-KR" altLang="en-US" sz="1100">
                          <a:effectLst/>
                        </a:rPr>
                        <a:t>수빈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완료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165839"/>
                  </a:ext>
                </a:extLst>
              </a:tr>
              <a:tr h="438270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자료 취합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시각화 자료취합 및 </a:t>
                      </a:r>
                      <a:r>
                        <a:rPr lang="en-US" altLang="ko-KR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PPT </a:t>
                      </a:r>
                      <a:r>
                        <a:rPr lang="ko-KR" alt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중간작성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All</a:t>
                      </a: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 err="1">
                          <a:solidFill>
                            <a:srgbClr val="EA4335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실행중</a:t>
                      </a:r>
                      <a:endParaRPr lang="ko-KR" altLang="en-US" sz="1100" b="0" dirty="0">
                        <a:solidFill>
                          <a:srgbClr val="EA4335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>
                          <a:solidFill>
                            <a:srgbClr val="0000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~05/12</a:t>
                      </a:r>
                    </a:p>
                  </a:txBody>
                  <a:tcPr marL="11357" marR="11357" marT="7571" marB="757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100" dirty="0">
                        <a:effectLst/>
                      </a:endParaRPr>
                    </a:p>
                  </a:txBody>
                  <a:tcPr marL="11357" marR="11357" marT="7571" marB="757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0854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39000" y="38794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구글 시트에서 아래처럼 </a:t>
            </a:r>
            <a:r>
              <a:rPr lang="ko-KR" altLang="en-US" dirty="0" err="1" smtClean="0"/>
              <a:t>가져올에정</a:t>
            </a:r>
            <a:endParaRPr lang="en-US" altLang="ko-KR" dirty="0" smtClean="0"/>
          </a:p>
          <a:p>
            <a:r>
              <a:rPr lang="ko-KR" altLang="en-US" dirty="0" smtClean="0"/>
              <a:t>글씨 폰트 수정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99528" y="289488"/>
            <a:ext cx="28285038" cy="105295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sp>
        <p:nvSpPr>
          <p:cNvPr id="12" name="Object 6"/>
          <p:cNvSpPr txBox="1"/>
          <p:nvPr/>
        </p:nvSpPr>
        <p:spPr>
          <a:xfrm>
            <a:off x="1695238" y="1534924"/>
            <a:ext cx="994285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명세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039600" y="4076700"/>
            <a:ext cx="2819400" cy="609600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77472" y="4902464"/>
            <a:ext cx="2819400" cy="609600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274065" y="4142634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반도체 웨이퍼 불량 데이터 셋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274065" y="498791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반도체 공정 데이터 셋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6896099"/>
            <a:ext cx="876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안에 들어 있는 정보 작성 </a:t>
            </a:r>
            <a:endParaRPr lang="en-US" altLang="ko-KR" dirty="0" smtClean="0"/>
          </a:p>
          <a:p>
            <a:r>
              <a:rPr lang="ko-KR" altLang="en-US" dirty="0" smtClean="0"/>
              <a:t>사용한 컬럼 및 제거한 컬럼 기재하기 </a:t>
            </a:r>
            <a:endParaRPr lang="en-US" altLang="ko-KR" dirty="0" smtClean="0"/>
          </a:p>
          <a:p>
            <a:r>
              <a:rPr lang="en-US" altLang="ko-KR" dirty="0" smtClean="0"/>
              <a:t>Ex. </a:t>
            </a:r>
            <a:r>
              <a:rPr lang="ko-KR" altLang="en-US" dirty="0" err="1" smtClean="0"/>
              <a:t>기상데이터</a:t>
            </a:r>
            <a:r>
              <a:rPr lang="ko-KR" altLang="en-US" dirty="0" smtClean="0"/>
              <a:t> 날짜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날씨 </a:t>
            </a:r>
            <a:r>
              <a:rPr lang="en-US" altLang="ko-KR" dirty="0" smtClean="0"/>
              <a:t>…. </a:t>
            </a:r>
          </a:p>
          <a:p>
            <a:r>
              <a:rPr lang="ko-KR" altLang="en-US" dirty="0" smtClean="0"/>
              <a:t>기온을 구하기 위해서 기온 컬럼만 뽑아서 사용했다 등</a:t>
            </a:r>
            <a:endParaRPr lang="en-US" altLang="ko-KR" dirty="0" smtClean="0"/>
          </a:p>
          <a:p>
            <a:r>
              <a:rPr lang="ko-KR" altLang="en-US" dirty="0" smtClean="0"/>
              <a:t>이런 데이터이고 이렇게 사용을 했다 </a:t>
            </a:r>
            <a:r>
              <a:rPr lang="ko-KR" altLang="en-US" dirty="0" err="1" smtClean="0"/>
              <a:t>라고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정리하면됨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05310" y="2594717"/>
            <a:ext cx="560169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n-ea"/>
                <a:cs typeface="함초롬돋움" panose="020B0604000101010101" pitchFamily="50" charset="-127"/>
              </a:rPr>
              <a:t>UCI SECOM Dataset </a:t>
            </a:r>
          </a:p>
          <a:p>
            <a:pPr algn="r"/>
            <a:r>
              <a:rPr lang="en-US" altLang="ko-KR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1567 rows × 592 columns</a:t>
            </a:r>
          </a:p>
          <a:p>
            <a:endParaRPr lang="en-US" altLang="ko-KR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altLang="ko-KR" sz="28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Columns</a:t>
            </a:r>
            <a:endParaRPr lang="en-US" altLang="ko-KR" sz="2800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0~589 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반도체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공정</a:t>
            </a:r>
            <a:r>
              <a:rPr lang="en-US" altLang="ko-KR" sz="20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내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590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개의 센서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데이터</a:t>
            </a: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Time :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센서 데이터 측정 시간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-    Pass/Fail :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양품 불량품 구분</a:t>
            </a:r>
            <a:r>
              <a:rPr lang="en-US" altLang="ko-KR" sz="2000" dirty="0" smtClean="0">
                <a:solidFill>
                  <a:srgbClr val="FF0000"/>
                </a:solidFill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(-1 : </a:t>
            </a:r>
            <a:r>
              <a:rPr lang="ko-KR" altLang="en-US" sz="2000" dirty="0" smtClean="0">
                <a:solidFill>
                  <a:srgbClr val="FF0000"/>
                </a:solidFill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양품</a:t>
            </a:r>
            <a:r>
              <a:rPr lang="en-US" altLang="ko-KR" sz="2000" dirty="0" smtClean="0">
                <a:solidFill>
                  <a:srgbClr val="FF0000"/>
                </a:solidFill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,1 : </a:t>
            </a:r>
            <a:r>
              <a:rPr lang="ko-KR" altLang="en-US" sz="2000" dirty="0" smtClean="0">
                <a:solidFill>
                  <a:srgbClr val="FF0000"/>
                </a:solidFill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불량품</a:t>
            </a:r>
            <a:r>
              <a:rPr lang="en-US" altLang="ko-KR" sz="2000" dirty="0" smtClean="0">
                <a:solidFill>
                  <a:srgbClr val="FF0000"/>
                </a:solidFill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)</a:t>
            </a:r>
          </a:p>
          <a:p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특징</a:t>
            </a:r>
            <a:endParaRPr lang="en-US" altLang="ko-KR" sz="28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수집 기간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: 2008/07/19 ~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2008/10/17</a:t>
            </a: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결측치와 이상치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포함</a:t>
            </a: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불균형한 데이터 셋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8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사용</a:t>
            </a:r>
            <a:r>
              <a:rPr lang="en-US" altLang="ko-KR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/ </a:t>
            </a:r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미사용 </a:t>
            </a:r>
            <a:r>
              <a:rPr lang="en-US" altLang="ko-KR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Column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미사용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Time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사용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0~589, Pass/Fail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사용 이유</a:t>
            </a:r>
            <a:endParaRPr lang="en-US" altLang="ko-KR" sz="28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센서 데이터와 통과여부를 분석해 공정 수율 향상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603000"/>
            <a:ext cx="11251101" cy="6536086"/>
          </a:xfrm>
          <a:prstGeom prst="rect">
            <a:avLst/>
          </a:prstGeom>
        </p:spPr>
      </p:pic>
      <p:sp>
        <p:nvSpPr>
          <p:cNvPr id="17" name="Object 6"/>
          <p:cNvSpPr txBox="1"/>
          <p:nvPr/>
        </p:nvSpPr>
        <p:spPr>
          <a:xfrm>
            <a:off x="1080000" y="1080000"/>
            <a:ext cx="599647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kern="0" spc="-300" dirty="0" smtClean="0">
                <a:solidFill>
                  <a:srgbClr val="4C4747"/>
                </a:solidFill>
                <a:latin typeface="Calibri"/>
              </a:rPr>
              <a:t>데이터 명세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9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40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0299"/>
            <a:ext cx="7285578" cy="6605815"/>
          </a:xfrm>
          <a:prstGeom prst="rect">
            <a:avLst/>
          </a:prstGeom>
        </p:spPr>
      </p:pic>
      <p:sp>
        <p:nvSpPr>
          <p:cNvPr id="17" name="Object 6"/>
          <p:cNvSpPr txBox="1"/>
          <p:nvPr/>
        </p:nvSpPr>
        <p:spPr>
          <a:xfrm>
            <a:off x="1482754" y="689083"/>
            <a:ext cx="453704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defRPr/>
            </a:pPr>
            <a:r>
              <a:rPr kumimoji="0" lang="ko-KR" alt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명세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8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20200" y="3543300"/>
            <a:ext cx="6172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Pass/Fail Column</a:t>
            </a:r>
            <a:endParaRPr lang="en-US" altLang="ko-KR" dirty="0" smtClean="0"/>
          </a:p>
          <a:p>
            <a:r>
              <a:rPr lang="en-US" altLang="ko-KR" dirty="0" smtClean="0"/>
              <a:t>Column </a:t>
            </a:r>
            <a:r>
              <a:rPr lang="ko-KR" altLang="en-US" dirty="0" smtClean="0"/>
              <a:t>분석을 통한 </a:t>
            </a:r>
            <a:r>
              <a:rPr lang="ko-KR" altLang="en-US" dirty="0" smtClean="0"/>
              <a:t>반도체 </a:t>
            </a:r>
            <a:r>
              <a:rPr lang="ko-KR" altLang="en-US" dirty="0" smtClean="0"/>
              <a:t>불량률 확인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2800" dirty="0" smtClean="0"/>
              <a:t>Pass = 93.4%</a:t>
            </a:r>
          </a:p>
          <a:p>
            <a:r>
              <a:rPr lang="en-US" altLang="ko-KR" sz="2800" dirty="0" smtClean="0"/>
              <a:t>fail= 6.6%</a:t>
            </a:r>
            <a:endParaRPr lang="en-US" altLang="ko-KR" sz="2800" dirty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이를 통해서 양품과 불량품 간의 데이터 수 차이로 인한 데이터 불균형이 존재함을 알 수 있음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300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1833</Words>
  <Application>Microsoft Office PowerPoint</Application>
  <PresentationFormat>사용자 지정</PresentationFormat>
  <Paragraphs>472</Paragraphs>
  <Slides>46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71" baseType="lpstr">
      <vt:lpstr>?? ??</vt:lpstr>
      <vt:lpstr>Bebas</vt:lpstr>
      <vt:lpstr>G마켓 산스 TTF Medium</vt:lpstr>
      <vt:lpstr>Noto Sans</vt:lpstr>
      <vt:lpstr>Noto Sans CJK KR Bold (TTF)</vt:lpstr>
      <vt:lpstr>Noto Sans CJK KR DemiLight</vt:lpstr>
      <vt:lpstr>Noto Sans CJK KR DemiLite (TTF)</vt:lpstr>
      <vt:lpstr>Noto Sans CJK KR Regular</vt:lpstr>
      <vt:lpstr>Noto Sans KR Thin</vt:lpstr>
      <vt:lpstr>Noto Sans Mono CJK KR Bold</vt:lpstr>
      <vt:lpstr>Noto Sans Mono CJK KR R (TTF)</vt:lpstr>
      <vt:lpstr>Noto Sans Mono CJK KR Regular</vt:lpstr>
      <vt:lpstr>S-Core Dream 3 Light</vt:lpstr>
      <vt:lpstr>S-Core Dream 4 Regular</vt:lpstr>
      <vt:lpstr>S-Core Dream 5 Medium</vt:lpstr>
      <vt:lpstr>S-Core Dream 6 Bold</vt:lpstr>
      <vt:lpstr>S-Core Dream 7 ExtraBold</vt:lpstr>
      <vt:lpstr>맑은 고딕</vt:lpstr>
      <vt:lpstr>맑은 고딕</vt:lpstr>
      <vt:lpstr>함초롬돋움</vt:lpstr>
      <vt:lpstr>휴먼모음T</vt:lpstr>
      <vt:lpstr>휴먼엑스포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Correlation을 통해 센서와 불량 여부 간 상관성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웨이퍼 맵 이미지 머신 러닝 데이터 분석 자료 추가예정</vt:lpstr>
      <vt:lpstr>PowerPoint 프레젠테이션</vt:lpstr>
      <vt:lpstr>내용 추가 바랍니다.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</cp:lastModifiedBy>
  <cp:revision>100</cp:revision>
  <dcterms:created xsi:type="dcterms:W3CDTF">2023-05-09T18:34:47Z</dcterms:created>
  <dcterms:modified xsi:type="dcterms:W3CDTF">2023-05-18T03:50:13Z</dcterms:modified>
</cp:coreProperties>
</file>